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handoutMasterIdLst>
    <p:handoutMasterId r:id="rId20"/>
  </p:handoutMasterIdLst>
  <p:sldIdLst>
    <p:sldId id="256" r:id="rId2"/>
    <p:sldId id="257" r:id="rId3"/>
    <p:sldId id="268" r:id="rId4"/>
    <p:sldId id="269" r:id="rId5"/>
    <p:sldId id="258" r:id="rId6"/>
    <p:sldId id="259" r:id="rId7"/>
    <p:sldId id="273" r:id="rId8"/>
    <p:sldId id="277" r:id="rId9"/>
    <p:sldId id="262" r:id="rId10"/>
    <p:sldId id="270" r:id="rId11"/>
    <p:sldId id="263" r:id="rId12"/>
    <p:sldId id="261" r:id="rId13"/>
    <p:sldId id="264" r:id="rId14"/>
    <p:sldId id="265" r:id="rId15"/>
    <p:sldId id="266" r:id="rId16"/>
    <p:sldId id="272" r:id="rId17"/>
    <p:sldId id="274"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2696" y="-8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63419-D428-CF4C-9E3C-EC44C5A0C915}" type="datetimeFigureOut">
              <a:rPr lang="en-US" smtClean="0"/>
              <a:t>6/30/14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FB4B6A-FA37-A740-9FB8-1869A9E24ED7}" type="slidenum">
              <a:rPr lang="en-US" smtClean="0"/>
              <a:t>‹#›</a:t>
            </a:fld>
            <a:endParaRPr lang="en-US"/>
          </a:p>
        </p:txBody>
      </p:sp>
    </p:spTree>
    <p:extLst>
      <p:ext uri="{BB962C8B-B14F-4D97-AF65-F5344CB8AC3E}">
        <p14:creationId xmlns:p14="http://schemas.microsoft.com/office/powerpoint/2010/main" val="3542566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Monday, June 30,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Monday, June 30,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Monday, June 30,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Monday, June 30,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Monday, June 30, 14</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Monday, June 30,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Monday, June 30, 14</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Monday, June 30, 14</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Monday, June 30, 14</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Monday, June 30,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Monday, June 30, 14</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Monday, June 30, 14</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bout.usps.com/publications/pub347/welcome.ht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PINES</a:t>
            </a:r>
            <a:endParaRPr lang="en-US" dirty="0"/>
          </a:p>
        </p:txBody>
      </p:sp>
      <p:sp>
        <p:nvSpPr>
          <p:cNvPr id="3" name="Subtitle 2"/>
          <p:cNvSpPr>
            <a:spLocks noGrp="1"/>
          </p:cNvSpPr>
          <p:nvPr>
            <p:ph type="subTitle" idx="1"/>
          </p:nvPr>
        </p:nvSpPr>
        <p:spPr/>
        <p:txBody>
          <a:bodyPr/>
          <a:lstStyle/>
          <a:p>
            <a:r>
              <a:rPr lang="en-US" dirty="0" smtClean="0"/>
              <a:t>Executive Committee Briefing</a:t>
            </a:r>
          </a:p>
          <a:p>
            <a:r>
              <a:rPr lang="en-US" dirty="0" smtClean="0"/>
              <a:t>GLASS Patron Profile</a:t>
            </a:r>
            <a:endParaRPr lang="en-US" dirty="0"/>
          </a:p>
        </p:txBody>
      </p:sp>
    </p:spTree>
    <p:extLst>
      <p:ext uri="{BB962C8B-B14F-4D97-AF65-F5344CB8AC3E}">
        <p14:creationId xmlns:p14="http://schemas.microsoft.com/office/powerpoint/2010/main" val="354671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Procedure- Closer Look</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Patron </a:t>
            </a:r>
            <a:r>
              <a:rPr lang="en-US" dirty="0"/>
              <a:t>places hold on an item (either by placing a hold themselves through PINES, by contacting a PINES library, or by contacting STATELIB-B).</a:t>
            </a:r>
          </a:p>
          <a:p>
            <a:pPr lvl="0"/>
            <a:r>
              <a:rPr lang="en-US" dirty="0"/>
              <a:t>Item is pulled by library staff (normal holds pull list) and routed via courier to STATELIB-B.</a:t>
            </a:r>
          </a:p>
          <a:p>
            <a:pPr lvl="0"/>
            <a:r>
              <a:rPr lang="en-US" dirty="0"/>
              <a:t>GLASS staff verifies that the item is eligible for free mailing under USPS guidelines.</a:t>
            </a:r>
          </a:p>
          <a:p>
            <a:pPr lvl="1"/>
            <a:r>
              <a:rPr lang="en-US" dirty="0"/>
              <a:t>If the item requested or received is not eligible for free mailing, GLASS staff will attempt to replace it with an eligible copy of the title (for example, if a regular print book comes in when the patron really needed a large print book). </a:t>
            </a:r>
          </a:p>
          <a:p>
            <a:pPr lvl="1"/>
            <a:r>
              <a:rPr lang="en-US" dirty="0"/>
              <a:t>If GLASS staff discovers cataloging issues with an item (a regular print book is coded as large-print or vice versa), they will report that issue to Elaine Hardy for correction (if there are too many of these, Elaine may send them to the owning libraries to be corrected).</a:t>
            </a:r>
          </a:p>
          <a:p>
            <a:pPr lvl="0"/>
            <a:r>
              <a:rPr lang="en-US" dirty="0"/>
              <a:t>GLASS staff checks the item out to patron’s PINES account and mails it to the patron.</a:t>
            </a:r>
          </a:p>
          <a:p>
            <a:pPr lvl="0"/>
            <a:r>
              <a:rPr lang="en-US" dirty="0"/>
              <a:t>GLASS staff checks to see if an NLS version of the material exists. If it does, they will record the circulation in the NLS system that keeps a history of which books the patron has already read. </a:t>
            </a:r>
          </a:p>
          <a:p>
            <a:pPr lvl="0"/>
            <a:r>
              <a:rPr lang="en-US" dirty="0"/>
              <a:t>When finished with the item, the patron mails the item back to STATELIB-B.</a:t>
            </a:r>
          </a:p>
          <a:p>
            <a:pPr lvl="0"/>
            <a:r>
              <a:rPr lang="en-US" dirty="0"/>
              <a:t>GLASS staff checks in the item and routes it back to the owning library via courier.</a:t>
            </a:r>
          </a:p>
          <a:p>
            <a:endParaRPr lang="en-US" dirty="0"/>
          </a:p>
        </p:txBody>
      </p:sp>
    </p:spTree>
    <p:extLst>
      <p:ext uri="{BB962C8B-B14F-4D97-AF65-F5344CB8AC3E}">
        <p14:creationId xmlns:p14="http://schemas.microsoft.com/office/powerpoint/2010/main" val="2521414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Alternate </a:t>
            </a:r>
            <a:r>
              <a:rPr lang="en-US" i="1" dirty="0" smtClean="0"/>
              <a:t>Proposed Procedure</a:t>
            </a:r>
            <a:r>
              <a:rPr lang="en-US" i="1" dirty="0"/>
              <a:t>: </a:t>
            </a:r>
            <a:r>
              <a:rPr lang="en-US" dirty="0"/>
              <a:t>Pick Up at Local </a:t>
            </a:r>
            <a:r>
              <a:rPr lang="en-US" dirty="0" smtClean="0"/>
              <a:t>Library</a:t>
            </a:r>
            <a:endParaRPr lang="en-US" dirty="0"/>
          </a:p>
        </p:txBody>
      </p:sp>
      <p:sp>
        <p:nvSpPr>
          <p:cNvPr id="3" name="Content Placeholder 2"/>
          <p:cNvSpPr>
            <a:spLocks noGrp="1"/>
          </p:cNvSpPr>
          <p:nvPr>
            <p:ph idx="1"/>
          </p:nvPr>
        </p:nvSpPr>
        <p:spPr/>
        <p:txBody>
          <a:bodyPr/>
          <a:lstStyle/>
          <a:p>
            <a:r>
              <a:rPr lang="en-US" dirty="0" smtClean="0"/>
              <a:t>A </a:t>
            </a:r>
            <a:r>
              <a:rPr lang="en-US" dirty="0"/>
              <a:t>patron could place a hold on a book and override the default pickup library of STATELIB-B so that s/he could pick up the book at a local library instead of having it mailed to his/her home. This option would allow the patron to request a regular-print book or other item that cannot be sent for free through the mail, and also allow the patron flexibility in choosing local library delivery over mail delivery for any type of item on hold. If the patron is not able to go to the library in person to pick up these items, the patron could designate a proxy to be listed on the account. </a:t>
            </a:r>
          </a:p>
        </p:txBody>
      </p:sp>
    </p:spTree>
    <p:extLst>
      <p:ext uri="{BB962C8B-B14F-4D97-AF65-F5344CB8AC3E}">
        <p14:creationId xmlns:p14="http://schemas.microsoft.com/office/powerpoint/2010/main" val="225057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Consider</a:t>
            </a:r>
            <a:endParaRPr lang="en-US" dirty="0"/>
          </a:p>
        </p:txBody>
      </p:sp>
      <p:sp>
        <p:nvSpPr>
          <p:cNvPr id="3" name="Content Placeholder 2"/>
          <p:cNvSpPr>
            <a:spLocks noGrp="1"/>
          </p:cNvSpPr>
          <p:nvPr>
            <p:ph idx="1"/>
          </p:nvPr>
        </p:nvSpPr>
        <p:spPr/>
        <p:txBody>
          <a:bodyPr>
            <a:normAutofit/>
          </a:bodyPr>
          <a:lstStyle/>
          <a:p>
            <a:pPr lvl="0"/>
            <a:r>
              <a:rPr lang="en-US" dirty="0"/>
              <a:t>PINES accounts would not be created </a:t>
            </a:r>
            <a:r>
              <a:rPr lang="en-US" dirty="0" smtClean="0"/>
              <a:t>for GLASS users without </a:t>
            </a:r>
            <a:r>
              <a:rPr lang="en-US" dirty="0"/>
              <a:t>patron consent – this would be an opt-in process. </a:t>
            </a:r>
          </a:p>
          <a:p>
            <a:pPr lvl="1"/>
            <a:r>
              <a:rPr lang="en-US" dirty="0"/>
              <a:t>The form GLASS uses to register new patrons would need an additional question inquiring whether the person also wishes to obtain a PINES card. </a:t>
            </a:r>
          </a:p>
          <a:p>
            <a:pPr lvl="1"/>
            <a:r>
              <a:rPr lang="en-US" dirty="0"/>
              <a:t>If a GLASS patron wishes to have a standard ‘Patron’ PINES card, then they would not be eligible to receive PINES books by mail in this manner. (This would not impact any of the services provided directly by GLASS or by individual library system outreach departments that have their own procedures.</a:t>
            </a:r>
            <a:r>
              <a:rPr lang="en-US" dirty="0" smtClean="0"/>
              <a:t>)</a:t>
            </a:r>
          </a:p>
          <a:p>
            <a:pPr lvl="1"/>
            <a:r>
              <a:rPr lang="en-US" b="1" dirty="0" smtClean="0"/>
              <a:t>GLASS </a:t>
            </a:r>
            <a:r>
              <a:rPr lang="en-US" b="1" dirty="0"/>
              <a:t>certification </a:t>
            </a:r>
            <a:r>
              <a:rPr lang="en-US" b="1" dirty="0" smtClean="0"/>
              <a:t>as accepted form of ID for getting a library card.  (GLASS certification number </a:t>
            </a:r>
            <a:r>
              <a:rPr lang="en-US" b="1" dirty="0"/>
              <a:t>is unique</a:t>
            </a:r>
            <a:r>
              <a:rPr lang="en-US" b="1" dirty="0" smtClean="0"/>
              <a:t>.) </a:t>
            </a:r>
            <a:endParaRPr lang="en-US" b="1" dirty="0"/>
          </a:p>
          <a:p>
            <a:pPr lvl="1"/>
            <a:endParaRPr lang="en-US" dirty="0"/>
          </a:p>
        </p:txBody>
      </p:sp>
    </p:spTree>
    <p:extLst>
      <p:ext uri="{BB962C8B-B14F-4D97-AF65-F5344CB8AC3E}">
        <p14:creationId xmlns:p14="http://schemas.microsoft.com/office/powerpoint/2010/main" val="240547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 Setup</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Account </a:t>
            </a:r>
            <a:r>
              <a:rPr lang="en-US" dirty="0"/>
              <a:t>expires after 2 years. PINES staff will create a recurring report for GLASS staff that shows which GLASS accounts have expired recently. GLASS staff will review and renew those accounts that have recent activity for another 2 years.</a:t>
            </a:r>
          </a:p>
          <a:p>
            <a:pPr lvl="0"/>
            <a:r>
              <a:rPr lang="en-US" dirty="0"/>
              <a:t>Number of items out at once </a:t>
            </a:r>
            <a:r>
              <a:rPr lang="en-US" dirty="0" smtClean="0"/>
              <a:t>– same as PATRON</a:t>
            </a:r>
            <a:endParaRPr lang="en-US" dirty="0"/>
          </a:p>
          <a:p>
            <a:pPr lvl="0"/>
            <a:r>
              <a:rPr lang="en-US" dirty="0"/>
              <a:t>Number of holds out at once </a:t>
            </a:r>
            <a:r>
              <a:rPr lang="en-US" dirty="0" smtClean="0"/>
              <a:t>– same as PATRON</a:t>
            </a:r>
            <a:endParaRPr lang="en-US" dirty="0"/>
          </a:p>
          <a:p>
            <a:pPr lvl="0"/>
            <a:r>
              <a:rPr lang="en-US" dirty="0"/>
              <a:t>Account is non-billable (no overdue, no lost, no long overdue, no damage).</a:t>
            </a:r>
          </a:p>
          <a:p>
            <a:pPr lvl="0"/>
            <a:r>
              <a:rPr lang="en-US" dirty="0" smtClean="0"/>
              <a:t>We can </a:t>
            </a:r>
            <a:r>
              <a:rPr lang="en-US" dirty="0"/>
              <a:t>configure the circulation rules so that GLASS profile types can place holds on AV materials so that they can be routed to STATELIB-</a:t>
            </a:r>
            <a:r>
              <a:rPr lang="en-US" dirty="0" smtClean="0"/>
              <a:t>B.  Audiobooks? Sound recordings? Other types of AV material?</a:t>
            </a:r>
            <a:endParaRPr lang="en-US" dirty="0"/>
          </a:p>
          <a:p>
            <a:endParaRPr lang="en-US" dirty="0"/>
          </a:p>
        </p:txBody>
      </p:sp>
    </p:spTree>
    <p:extLst>
      <p:ext uri="{BB962C8B-B14F-4D97-AF65-F5344CB8AC3E}">
        <p14:creationId xmlns:p14="http://schemas.microsoft.com/office/powerpoint/2010/main" val="2467674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Prep </a:t>
            </a:r>
            <a:r>
              <a:rPr lang="en-US" dirty="0" smtClean="0"/>
              <a:t>Work for GPLS Teams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Create </a:t>
            </a:r>
            <a:r>
              <a:rPr lang="en-US" dirty="0"/>
              <a:t>new profile (Chris &amp; </a:t>
            </a:r>
            <a:r>
              <a:rPr lang="en-US" dirty="0" err="1"/>
              <a:t>Terran</a:t>
            </a:r>
            <a:r>
              <a:rPr lang="en-US" dirty="0"/>
              <a:t>)</a:t>
            </a:r>
          </a:p>
          <a:p>
            <a:pPr lvl="0"/>
            <a:r>
              <a:rPr lang="en-US" dirty="0"/>
              <a:t>Update </a:t>
            </a:r>
            <a:r>
              <a:rPr lang="en-US" dirty="0" smtClean="0"/>
              <a:t>online registration </a:t>
            </a:r>
            <a:r>
              <a:rPr lang="en-US" dirty="0"/>
              <a:t>form option for GLASS as a form of ID – perhaps instead of SSN (Chris &amp; </a:t>
            </a:r>
            <a:r>
              <a:rPr lang="en-US" dirty="0" err="1"/>
              <a:t>Terran</a:t>
            </a:r>
            <a:r>
              <a:rPr lang="en-US" dirty="0"/>
              <a:t>)</a:t>
            </a:r>
          </a:p>
          <a:p>
            <a:pPr lvl="0"/>
            <a:r>
              <a:rPr lang="en-US" dirty="0"/>
              <a:t>Modify “Talking Books” subject headings (Elaine &amp; Chris)</a:t>
            </a:r>
          </a:p>
          <a:p>
            <a:pPr lvl="0"/>
            <a:r>
              <a:rPr lang="en-US" dirty="0"/>
              <a:t>Determine how many books are incorrectly coded as large print when they are not and vice versa, and plan a way to correct them (Elaine &amp; Chris)</a:t>
            </a:r>
          </a:p>
          <a:p>
            <a:pPr lvl="0"/>
            <a:r>
              <a:rPr lang="en-US" dirty="0"/>
              <a:t>Create procedures for PINES staff to follow for creating new GLASS profile card or switching existing Patron profile to GLASS profile (</a:t>
            </a:r>
            <a:r>
              <a:rPr lang="en-US" dirty="0" err="1"/>
              <a:t>Terran</a:t>
            </a:r>
            <a:r>
              <a:rPr lang="en-US" dirty="0"/>
              <a:t>)</a:t>
            </a:r>
          </a:p>
          <a:p>
            <a:r>
              <a:rPr lang="en-US" dirty="0"/>
              <a:t>GLASS profile should only be chosen if proper certification is presented</a:t>
            </a:r>
          </a:p>
          <a:p>
            <a:r>
              <a:rPr lang="en-US" dirty="0"/>
              <a:t>Since GLASS requires a more stringent registration process than PINES does, can PINES </a:t>
            </a:r>
            <a:r>
              <a:rPr lang="en-US" dirty="0" smtClean="0"/>
              <a:t>accept the GLASS certification as acceptable ID? </a:t>
            </a:r>
            <a:r>
              <a:rPr lang="en-US" dirty="0"/>
              <a:t>(Elizabeth will speak to </a:t>
            </a:r>
            <a:r>
              <a:rPr lang="en-US" dirty="0" smtClean="0"/>
              <a:t>the </a:t>
            </a:r>
            <a:r>
              <a:rPr lang="en-US" dirty="0"/>
              <a:t>Executive Committee about this.)</a:t>
            </a:r>
          </a:p>
          <a:p>
            <a:pPr lvl="1"/>
            <a:r>
              <a:rPr lang="en-US" dirty="0"/>
              <a:t>GLASS should be chosen as identification type in patron registration form</a:t>
            </a:r>
          </a:p>
          <a:p>
            <a:pPr lvl="1"/>
            <a:r>
              <a:rPr lang="en-US" dirty="0"/>
              <a:t>GLASS ID# should go into the free-text identification field</a:t>
            </a:r>
          </a:p>
          <a:p>
            <a:pPr lvl="1"/>
            <a:r>
              <a:rPr lang="en-US" dirty="0"/>
              <a:t>Default pickup library should be STATELIB-B</a:t>
            </a:r>
          </a:p>
          <a:p>
            <a:endParaRPr lang="en-US" dirty="0"/>
          </a:p>
        </p:txBody>
      </p:sp>
    </p:spTree>
    <p:extLst>
      <p:ext uri="{BB962C8B-B14F-4D97-AF65-F5344CB8AC3E}">
        <p14:creationId xmlns:p14="http://schemas.microsoft.com/office/powerpoint/2010/main" val="4020578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 Work for </a:t>
            </a:r>
            <a:r>
              <a:rPr lang="en-US" dirty="0" smtClean="0"/>
              <a:t>GPLS Teams</a:t>
            </a:r>
            <a:endParaRPr lang="en-US" dirty="0"/>
          </a:p>
        </p:txBody>
      </p:sp>
      <p:sp>
        <p:nvSpPr>
          <p:cNvPr id="3" name="Content Placeholder 2"/>
          <p:cNvSpPr>
            <a:spLocks noGrp="1"/>
          </p:cNvSpPr>
          <p:nvPr>
            <p:ph idx="1"/>
          </p:nvPr>
        </p:nvSpPr>
        <p:spPr/>
        <p:txBody>
          <a:bodyPr>
            <a:normAutofit fontScale="92500"/>
          </a:bodyPr>
          <a:lstStyle/>
          <a:p>
            <a:pPr lvl="0"/>
            <a:r>
              <a:rPr lang="en-US" dirty="0"/>
              <a:t>Create procedures for GLASS staff to follow (Pat &amp; </a:t>
            </a:r>
            <a:r>
              <a:rPr lang="en-US" dirty="0" err="1"/>
              <a:t>Terran</a:t>
            </a:r>
            <a:r>
              <a:rPr lang="en-US" dirty="0"/>
              <a:t>)</a:t>
            </a:r>
          </a:p>
          <a:p>
            <a:pPr lvl="0"/>
            <a:r>
              <a:rPr lang="en-US" dirty="0" smtClean="0"/>
              <a:t>Promote PINES card to </a:t>
            </a:r>
            <a:r>
              <a:rPr lang="en-US" dirty="0"/>
              <a:t>GLASS patrons (Pat)</a:t>
            </a:r>
          </a:p>
          <a:p>
            <a:pPr lvl="0"/>
            <a:r>
              <a:rPr lang="en-US" dirty="0"/>
              <a:t>Evergreen Staff Client training for GLASS staff (Dawn &amp; Pat)</a:t>
            </a:r>
          </a:p>
          <a:p>
            <a:pPr lvl="0"/>
            <a:r>
              <a:rPr lang="en-US" dirty="0"/>
              <a:t>Modify GLASS sign-up form to add question asking patrons if they wish to also obtain a PINES card with the GLASS profile (Pat)</a:t>
            </a:r>
          </a:p>
          <a:p>
            <a:pPr lvl="0"/>
            <a:r>
              <a:rPr lang="en-US" dirty="0"/>
              <a:t>Recurring Reports (Chris &amp; Pat)</a:t>
            </a:r>
          </a:p>
          <a:p>
            <a:pPr lvl="1"/>
            <a:r>
              <a:rPr lang="en-US" dirty="0"/>
              <a:t>Auditing report (annual?) – what type of information should this include?</a:t>
            </a:r>
          </a:p>
          <a:p>
            <a:pPr lvl="1"/>
            <a:r>
              <a:rPr lang="en-US" dirty="0"/>
              <a:t>Expired patron report (monthly?) – which GLASS patrons expired this month?</a:t>
            </a:r>
          </a:p>
          <a:p>
            <a:pPr lvl="1"/>
            <a:r>
              <a:rPr lang="en-US" dirty="0"/>
              <a:t>New patron report (monthly?) – which new GLASS patrons were added this month?</a:t>
            </a:r>
          </a:p>
          <a:p>
            <a:endParaRPr lang="en-US" dirty="0"/>
          </a:p>
        </p:txBody>
      </p:sp>
    </p:spTree>
    <p:extLst>
      <p:ext uri="{BB962C8B-B14F-4D97-AF65-F5344CB8AC3E}">
        <p14:creationId xmlns:p14="http://schemas.microsoft.com/office/powerpoint/2010/main" val="2386048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Prep Work for GPLS Teams</a:t>
            </a:r>
          </a:p>
        </p:txBody>
      </p:sp>
      <p:sp>
        <p:nvSpPr>
          <p:cNvPr id="3" name="Content Placeholder 2"/>
          <p:cNvSpPr>
            <a:spLocks noGrp="1"/>
          </p:cNvSpPr>
          <p:nvPr>
            <p:ph idx="1"/>
          </p:nvPr>
        </p:nvSpPr>
        <p:spPr/>
        <p:txBody>
          <a:bodyPr>
            <a:normAutofit fontScale="92500" lnSpcReduction="20000"/>
          </a:bodyPr>
          <a:lstStyle/>
          <a:p>
            <a:pPr lvl="0"/>
            <a:r>
              <a:rPr lang="en-US" dirty="0"/>
              <a:t>Create procedures for GLASS staff to follow (Pat &amp; </a:t>
            </a:r>
            <a:r>
              <a:rPr lang="en-US" dirty="0" err="1"/>
              <a:t>Terran</a:t>
            </a:r>
            <a:r>
              <a:rPr lang="en-US" dirty="0"/>
              <a:t>)</a:t>
            </a:r>
          </a:p>
          <a:p>
            <a:pPr lvl="0"/>
            <a:r>
              <a:rPr lang="en-US" dirty="0"/>
              <a:t>Spread the word to GLASS patrons (Pat</a:t>
            </a:r>
            <a:r>
              <a:rPr lang="en-US" dirty="0" smtClean="0"/>
              <a:t>)</a:t>
            </a:r>
          </a:p>
          <a:p>
            <a:pPr lvl="0"/>
            <a:r>
              <a:rPr lang="en-US" dirty="0" smtClean="0"/>
              <a:t>Train GLASS patrons in using PINES and appropriate requests for materials. (GLASS and PINES Staff)</a:t>
            </a:r>
            <a:endParaRPr lang="en-US" dirty="0"/>
          </a:p>
          <a:p>
            <a:pPr lvl="0"/>
            <a:r>
              <a:rPr lang="en-US" dirty="0"/>
              <a:t>Evergreen Staff Client training for GLASS staff (Dawn &amp; Pat)</a:t>
            </a:r>
          </a:p>
          <a:p>
            <a:pPr lvl="0"/>
            <a:r>
              <a:rPr lang="en-US" dirty="0"/>
              <a:t>Modify GLASS sign-up form to add question asking patrons if they wish to also obtain a PINES card with the GLASS profile (</a:t>
            </a:r>
            <a:r>
              <a:rPr lang="en-US" dirty="0" smtClean="0"/>
              <a:t>Pat and GLASS Staff)</a:t>
            </a:r>
            <a:endParaRPr lang="en-US" dirty="0"/>
          </a:p>
          <a:p>
            <a:pPr lvl="0"/>
            <a:r>
              <a:rPr lang="en-US" dirty="0"/>
              <a:t>Recurring Reports (Chris &amp; Pat)</a:t>
            </a:r>
          </a:p>
          <a:p>
            <a:pPr lvl="1"/>
            <a:r>
              <a:rPr lang="en-US" dirty="0"/>
              <a:t>Auditing report (annual?) – what type of information should this include?</a:t>
            </a:r>
          </a:p>
          <a:p>
            <a:pPr lvl="1"/>
            <a:r>
              <a:rPr lang="en-US" dirty="0"/>
              <a:t>Expired patron report (monthly?) – which GLASS patrons expired this month?</a:t>
            </a:r>
          </a:p>
          <a:p>
            <a:pPr lvl="1"/>
            <a:r>
              <a:rPr lang="en-US" dirty="0"/>
              <a:t>New patron report (monthly?) – which new GLASS patrons were added this month</a:t>
            </a:r>
            <a:r>
              <a:rPr lang="en-US" dirty="0" smtClean="0"/>
              <a:t>?</a:t>
            </a:r>
          </a:p>
          <a:p>
            <a:r>
              <a:rPr lang="en-US" dirty="0" smtClean="0"/>
              <a:t>PINES library staff training and PR</a:t>
            </a:r>
            <a:endParaRPr lang="en-US" dirty="0"/>
          </a:p>
          <a:p>
            <a:endParaRPr lang="en-US" dirty="0"/>
          </a:p>
        </p:txBody>
      </p:sp>
    </p:spTree>
    <p:extLst>
      <p:ext uri="{BB962C8B-B14F-4D97-AF65-F5344CB8AC3E}">
        <p14:creationId xmlns:p14="http://schemas.microsoft.com/office/powerpoint/2010/main" val="362171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Related </a:t>
            </a:r>
            <a:r>
              <a:rPr lang="en-US" dirty="0"/>
              <a:t>Project: Machines</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smtClean="0"/>
              <a:t>NOTE: this is an idea that GLASS and PINES staff are investigating. We wanted to make you aware of the discussion and get any feedback or ideas from you early one. </a:t>
            </a:r>
          </a:p>
          <a:p>
            <a:pPr lvl="0"/>
            <a:r>
              <a:rPr lang="en-US" dirty="0" smtClean="0"/>
              <a:t>Replacement </a:t>
            </a:r>
            <a:r>
              <a:rPr lang="en-US" dirty="0"/>
              <a:t>machines will be stored at all PINES libraries.</a:t>
            </a:r>
          </a:p>
          <a:p>
            <a:pPr lvl="0"/>
            <a:r>
              <a:rPr lang="en-US" dirty="0"/>
              <a:t>These machines are barcoded and will be added to the PINES catalog for tracking (Elaine &amp; Chris will discuss this further – New </a:t>
            </a:r>
            <a:r>
              <a:rPr lang="en-US" dirty="0" err="1"/>
              <a:t>Circ</a:t>
            </a:r>
            <a:r>
              <a:rPr lang="en-US" dirty="0"/>
              <a:t> Modifier will be required – Elaine suggests that all existing machines be added but initially checked out to STATELIB-B; when GLASS patrons register for PINES cards, the corresponding machines would be transferred to their accounts.)</a:t>
            </a:r>
          </a:p>
          <a:p>
            <a:pPr lvl="0"/>
            <a:r>
              <a:rPr lang="en-US" dirty="0"/>
              <a:t>Exchange process:</a:t>
            </a:r>
          </a:p>
          <a:p>
            <a:pPr lvl="1"/>
            <a:r>
              <a:rPr lang="en-US" dirty="0"/>
              <a:t>GLASS patron can bring broken machine into library and pick up the replacement. </a:t>
            </a:r>
          </a:p>
          <a:p>
            <a:pPr lvl="1"/>
            <a:r>
              <a:rPr lang="en-US" dirty="0"/>
              <a:t>The replacement would be checked out to that patron.</a:t>
            </a:r>
          </a:p>
          <a:p>
            <a:pPr lvl="1"/>
            <a:r>
              <a:rPr lang="en-US" dirty="0"/>
              <a:t>The broken machine will be routed via courier to STATELIB-B.</a:t>
            </a:r>
          </a:p>
          <a:p>
            <a:pPr lvl="1"/>
            <a:r>
              <a:rPr lang="en-US" dirty="0"/>
              <a:t>A recurring report can be run for STATELIB-B which shows which patrons got new machines and which libraries need to be sent additional new replacements.</a:t>
            </a:r>
          </a:p>
          <a:p>
            <a:pPr lvl="1"/>
            <a:r>
              <a:rPr lang="en-US" dirty="0"/>
              <a:t>GLASS staff will update their own records indicating what machine the GLASS patron now has, and will clear the machine off of the patron’s PINES record (by checking in?)</a:t>
            </a:r>
          </a:p>
          <a:p>
            <a:endParaRPr lang="en-US" dirty="0"/>
          </a:p>
        </p:txBody>
      </p:sp>
    </p:spTree>
    <p:extLst>
      <p:ext uri="{BB962C8B-B14F-4D97-AF65-F5344CB8AC3E}">
        <p14:creationId xmlns:p14="http://schemas.microsoft.com/office/powerpoint/2010/main" val="287491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and Questions</a:t>
            </a:r>
            <a:endParaRPr lang="en-US" dirty="0"/>
          </a:p>
        </p:txBody>
      </p:sp>
      <p:sp>
        <p:nvSpPr>
          <p:cNvPr id="3" name="Content Placeholder 2"/>
          <p:cNvSpPr>
            <a:spLocks noGrp="1"/>
          </p:cNvSpPr>
          <p:nvPr>
            <p:ph idx="1"/>
          </p:nvPr>
        </p:nvSpPr>
        <p:spPr/>
        <p:txBody>
          <a:bodyPr>
            <a:normAutofit/>
          </a:bodyPr>
          <a:lstStyle/>
          <a:p>
            <a:r>
              <a:rPr lang="en-US" dirty="0" smtClean="0"/>
              <a:t>Does the Committee approve the proposed setup and procedures for the GLASS profile?</a:t>
            </a:r>
          </a:p>
          <a:p>
            <a:r>
              <a:rPr lang="en-US" dirty="0" smtClean="0"/>
              <a:t>Can we accept GLASS certification as a form of ID for registering PINES patrons?</a:t>
            </a:r>
          </a:p>
          <a:p>
            <a:r>
              <a:rPr lang="en-US" dirty="0" smtClean="0"/>
              <a:t>Which of the following types of eligible free matter does the Committee approve for PINES/GLASS lending?</a:t>
            </a:r>
          </a:p>
          <a:p>
            <a:pPr lvl="1"/>
            <a:r>
              <a:rPr lang="en-US" dirty="0" smtClean="0"/>
              <a:t>Large </a:t>
            </a:r>
            <a:r>
              <a:rPr lang="en-US" dirty="0"/>
              <a:t>print</a:t>
            </a:r>
          </a:p>
          <a:p>
            <a:pPr lvl="1"/>
            <a:r>
              <a:rPr lang="en-US" dirty="0"/>
              <a:t>DVDs with descriptive tract</a:t>
            </a:r>
          </a:p>
          <a:p>
            <a:pPr lvl="1"/>
            <a:r>
              <a:rPr lang="en-US" dirty="0"/>
              <a:t>Audiobook</a:t>
            </a:r>
          </a:p>
          <a:p>
            <a:pPr lvl="1"/>
            <a:r>
              <a:rPr lang="en-US" dirty="0"/>
              <a:t>Sound recording</a:t>
            </a:r>
          </a:p>
          <a:p>
            <a:pPr lvl="1"/>
            <a:r>
              <a:rPr lang="en-US" dirty="0"/>
              <a:t>Other AV material</a:t>
            </a:r>
          </a:p>
          <a:p>
            <a:endParaRPr lang="en-US" dirty="0" smtClean="0"/>
          </a:p>
          <a:p>
            <a:endParaRPr lang="en-US" dirty="0"/>
          </a:p>
        </p:txBody>
      </p:sp>
    </p:spTree>
    <p:extLst>
      <p:ext uri="{BB962C8B-B14F-4D97-AF65-F5344CB8AC3E}">
        <p14:creationId xmlns:p14="http://schemas.microsoft.com/office/powerpoint/2010/main" val="75871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At the May meeting the Committee voted to add a patron profile for </a:t>
            </a:r>
            <a:r>
              <a:rPr lang="en-US" dirty="0" smtClean="0"/>
              <a:t>GLASS </a:t>
            </a:r>
            <a:r>
              <a:rPr lang="en-US" dirty="0"/>
              <a:t>which would allow eligible PINES materials to circulate to GLASS patrons via the free </a:t>
            </a:r>
            <a:r>
              <a:rPr lang="en-US" dirty="0" smtClean="0"/>
              <a:t>matter </a:t>
            </a:r>
            <a:r>
              <a:rPr lang="en-US" dirty="0"/>
              <a:t>by mail </a:t>
            </a:r>
            <a:r>
              <a:rPr lang="en-US" dirty="0" smtClean="0"/>
              <a:t>service.</a:t>
            </a:r>
            <a:r>
              <a:rPr lang="en-US" dirty="0"/>
              <a:t>  </a:t>
            </a:r>
            <a:endParaRPr lang="en-US" dirty="0" smtClean="0"/>
          </a:p>
          <a:p>
            <a:pPr marL="0" lvl="0" indent="0">
              <a:buNone/>
            </a:pPr>
            <a:endParaRPr lang="en-US" dirty="0" smtClean="0"/>
          </a:p>
          <a:p>
            <a:pPr marL="0" lvl="0" indent="0">
              <a:buNone/>
            </a:pPr>
            <a:r>
              <a:rPr lang="en-US" dirty="0" smtClean="0"/>
              <a:t>The </a:t>
            </a:r>
            <a:r>
              <a:rPr lang="en-US" dirty="0"/>
              <a:t>creation of a separate PINES profile was determined to be a good way to prevent potential abuse of the free books by mail service and to track usage.</a:t>
            </a:r>
          </a:p>
          <a:p>
            <a:pPr marL="0" indent="0">
              <a:buNone/>
            </a:pPr>
            <a:endParaRPr lang="en-US" dirty="0" smtClean="0"/>
          </a:p>
          <a:p>
            <a:pPr marL="0" indent="0">
              <a:buNone/>
            </a:pPr>
            <a:r>
              <a:rPr lang="en-US" dirty="0" smtClean="0"/>
              <a:t>The </a:t>
            </a:r>
            <a:r>
              <a:rPr lang="en-US" dirty="0"/>
              <a:t>Committee asked the PINES staff to work out the details and logistics for such a profile given the NLS guidelines for service and the USPS regulations for types of library materials that can be mailed for free. </a:t>
            </a:r>
            <a:br>
              <a:rPr lang="en-US" dirty="0"/>
            </a:br>
            <a:endParaRPr lang="en-US" dirty="0" smtClean="0"/>
          </a:p>
          <a:p>
            <a:pPr marL="0" indent="0">
              <a:buNone/>
            </a:pPr>
            <a:r>
              <a:rPr lang="en-US" dirty="0"/>
              <a:t/>
            </a:r>
            <a:br>
              <a:rPr lang="en-US" dirty="0"/>
            </a:br>
            <a:r>
              <a:rPr lang="en-US" dirty="0"/>
              <a:t>The PINES team worked with Pat Herndon and the staff at GLASS to put together a plan for implementing this patron profile.  I would like to review this with you before we proceed to be sure you are all in agreement with this plan.</a:t>
            </a:r>
          </a:p>
        </p:txBody>
      </p:sp>
    </p:spTree>
    <p:extLst>
      <p:ext uri="{BB962C8B-B14F-4D97-AF65-F5344CB8AC3E}">
        <p14:creationId xmlns:p14="http://schemas.microsoft.com/office/powerpoint/2010/main" val="3505034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PINES Executive Committee Members</a:t>
            </a:r>
            <a:endParaRPr lang="en-US" dirty="0"/>
          </a:p>
        </p:txBody>
      </p:sp>
      <p:sp>
        <p:nvSpPr>
          <p:cNvPr id="3" name="Content Placeholder 2"/>
          <p:cNvSpPr>
            <a:spLocks noGrp="1"/>
          </p:cNvSpPr>
          <p:nvPr>
            <p:ph idx="1"/>
          </p:nvPr>
        </p:nvSpPr>
        <p:spPr/>
        <p:txBody>
          <a:bodyPr/>
          <a:lstStyle/>
          <a:p>
            <a:r>
              <a:rPr lang="en-US" b="1" dirty="0"/>
              <a:t>Jennifer </a:t>
            </a:r>
            <a:r>
              <a:rPr lang="en-US" b="1" dirty="0" smtClean="0"/>
              <a:t>Durham, </a:t>
            </a:r>
            <a:r>
              <a:rPr lang="en-US" dirty="0" smtClean="0"/>
              <a:t>Statesboro Regional Library System</a:t>
            </a:r>
          </a:p>
          <a:p>
            <a:r>
              <a:rPr lang="en-US" b="1" dirty="0" smtClean="0"/>
              <a:t>Claudia Gibson, </a:t>
            </a:r>
            <a:r>
              <a:rPr lang="en-US" dirty="0" err="1" smtClean="0"/>
              <a:t>Chestatee</a:t>
            </a:r>
            <a:r>
              <a:rPr lang="en-US" dirty="0" smtClean="0"/>
              <a:t> Regional Library System</a:t>
            </a:r>
          </a:p>
          <a:p>
            <a:r>
              <a:rPr lang="en-US" b="1" dirty="0" smtClean="0"/>
              <a:t>Sandy Hester, </a:t>
            </a:r>
            <a:r>
              <a:rPr lang="en-US" dirty="0" smtClean="0"/>
              <a:t>Fitzgerald-Ben Hill County Library</a:t>
            </a:r>
          </a:p>
          <a:p>
            <a:r>
              <a:rPr lang="en-US" b="1" dirty="0" smtClean="0"/>
              <a:t>Anne Isbell, </a:t>
            </a:r>
            <a:r>
              <a:rPr lang="en-US" dirty="0" smtClean="0"/>
              <a:t>Lake Blackshear Regional Library</a:t>
            </a:r>
          </a:p>
          <a:p>
            <a:r>
              <a:rPr lang="en-US" b="1" dirty="0" smtClean="0"/>
              <a:t>Beth McIntyre, </a:t>
            </a:r>
            <a:r>
              <a:rPr lang="en-US" dirty="0" smtClean="0"/>
              <a:t>Piedmont Regional Library</a:t>
            </a:r>
          </a:p>
          <a:p>
            <a:r>
              <a:rPr lang="en-US" b="1" dirty="0" smtClean="0"/>
              <a:t>Keith </a:t>
            </a:r>
            <a:r>
              <a:rPr lang="en-US" b="1" dirty="0" err="1" smtClean="0"/>
              <a:t>Schuermann</a:t>
            </a:r>
            <a:r>
              <a:rPr lang="en-US" b="1" dirty="0" smtClean="0"/>
              <a:t>, </a:t>
            </a:r>
            <a:r>
              <a:rPr lang="en-US" dirty="0" smtClean="0"/>
              <a:t>Troup-Harris Regional Library System</a:t>
            </a:r>
          </a:p>
          <a:p>
            <a:r>
              <a:rPr lang="en-US" b="1" dirty="0" err="1" smtClean="0"/>
              <a:t>Roni</a:t>
            </a:r>
            <a:r>
              <a:rPr lang="en-US" b="1" dirty="0" smtClean="0"/>
              <a:t> Tewksbury, </a:t>
            </a:r>
            <a:r>
              <a:rPr lang="en-US" dirty="0" smtClean="0"/>
              <a:t>West Georgia Regional Library System</a:t>
            </a:r>
          </a:p>
          <a:p>
            <a:r>
              <a:rPr lang="en-US" b="1" dirty="0" smtClean="0"/>
              <a:t>Billy Tripp, </a:t>
            </a:r>
            <a:r>
              <a:rPr lang="en-US" dirty="0" smtClean="0"/>
              <a:t>Peach Public Libraries</a:t>
            </a:r>
          </a:p>
          <a:p>
            <a:r>
              <a:rPr lang="en-US" b="1" dirty="0" smtClean="0"/>
              <a:t>Leigh Wiley, </a:t>
            </a:r>
            <a:r>
              <a:rPr lang="en-US" dirty="0" smtClean="0"/>
              <a:t>Worth County Library System</a:t>
            </a:r>
            <a:endParaRPr lang="en-US" dirty="0"/>
          </a:p>
        </p:txBody>
      </p:sp>
    </p:spTree>
    <p:extLst>
      <p:ext uri="{BB962C8B-B14F-4D97-AF65-F5344CB8AC3E}">
        <p14:creationId xmlns:p14="http://schemas.microsoft.com/office/powerpoint/2010/main" val="287084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PINES Executive Committee Members</a:t>
            </a:r>
            <a:endParaRPr lang="en-US" dirty="0"/>
          </a:p>
        </p:txBody>
      </p:sp>
      <p:sp>
        <p:nvSpPr>
          <p:cNvPr id="3" name="Content Placeholder 2"/>
          <p:cNvSpPr>
            <a:spLocks noGrp="1"/>
          </p:cNvSpPr>
          <p:nvPr>
            <p:ph idx="1"/>
          </p:nvPr>
        </p:nvSpPr>
        <p:spPr/>
        <p:txBody>
          <a:bodyPr/>
          <a:lstStyle/>
          <a:p>
            <a:pPr marL="0" indent="0">
              <a:buNone/>
            </a:pPr>
            <a:r>
              <a:rPr lang="en-US" dirty="0" smtClean="0"/>
              <a:t>Because these three Committee members served during the meeting in which the vote was called and the decision made, we requested that they take part in the ongoing discussion with the new members of the Committee. </a:t>
            </a:r>
          </a:p>
          <a:p>
            <a:endParaRPr lang="en-US" b="1" dirty="0"/>
          </a:p>
          <a:p>
            <a:r>
              <a:rPr lang="en-US" b="1" dirty="0" smtClean="0"/>
              <a:t>Linda Kean</a:t>
            </a:r>
            <a:r>
              <a:rPr lang="en-US" dirty="0" smtClean="0"/>
              <a:t>, Three Rivers Regional Library System</a:t>
            </a:r>
          </a:p>
          <a:p>
            <a:r>
              <a:rPr lang="en-US" b="1" dirty="0" smtClean="0"/>
              <a:t>Laura Harrison</a:t>
            </a:r>
            <a:r>
              <a:rPr lang="en-US" dirty="0" smtClean="0"/>
              <a:t>, Brooks County Public Library</a:t>
            </a:r>
          </a:p>
          <a:p>
            <a:r>
              <a:rPr lang="en-US" b="1" dirty="0" smtClean="0"/>
              <a:t>Jessica </a:t>
            </a:r>
            <a:r>
              <a:rPr lang="en-US" b="1" dirty="0" err="1" smtClean="0"/>
              <a:t>Everingham</a:t>
            </a:r>
            <a:r>
              <a:rPr lang="en-US" dirty="0" smtClean="0"/>
              <a:t>, Okefenokee Regional Library</a:t>
            </a:r>
          </a:p>
          <a:p>
            <a:endParaRPr lang="en-US" dirty="0"/>
          </a:p>
          <a:p>
            <a:endParaRPr lang="en-US" dirty="0" smtClean="0"/>
          </a:p>
          <a:p>
            <a:pPr marL="0" indent="0" algn="r">
              <a:buNone/>
            </a:pPr>
            <a:r>
              <a:rPr lang="en-US" sz="1200" b="1" i="1" dirty="0" smtClean="0"/>
              <a:t>Many MANY THANKS to you three for participating!! </a:t>
            </a:r>
            <a:endParaRPr lang="en-US" sz="1200" b="1" i="1" dirty="0"/>
          </a:p>
        </p:txBody>
      </p:sp>
    </p:spTree>
    <p:extLst>
      <p:ext uri="{BB962C8B-B14F-4D97-AF65-F5344CB8AC3E}">
        <p14:creationId xmlns:p14="http://schemas.microsoft.com/office/powerpoint/2010/main" val="2905741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Things to Consider</a:t>
            </a:r>
            <a:endParaRPr lang="en-US" dirty="0"/>
          </a:p>
        </p:txBody>
      </p:sp>
      <p:sp>
        <p:nvSpPr>
          <p:cNvPr id="3" name="Content Placeholder 2"/>
          <p:cNvSpPr>
            <a:spLocks noGrp="1"/>
          </p:cNvSpPr>
          <p:nvPr>
            <p:ph idx="1"/>
          </p:nvPr>
        </p:nvSpPr>
        <p:spPr/>
        <p:txBody>
          <a:bodyPr>
            <a:normAutofit/>
          </a:bodyPr>
          <a:lstStyle/>
          <a:p>
            <a:pPr lvl="0"/>
            <a:r>
              <a:rPr lang="en-US" dirty="0" smtClean="0"/>
              <a:t>There </a:t>
            </a:r>
            <a:r>
              <a:rPr lang="en-US" dirty="0"/>
              <a:t>are around 11,000 current non-institutional GLASS (Georgia Library for Accessible Statewide Services) patrons. It is unknown how many of these patrons will wish to use PINES services</a:t>
            </a:r>
            <a:r>
              <a:rPr lang="en-US" dirty="0" smtClean="0"/>
              <a:t>.</a:t>
            </a:r>
          </a:p>
          <a:p>
            <a:pPr lvl="0"/>
            <a:r>
              <a:rPr lang="en-US" dirty="0" smtClean="0"/>
              <a:t>It is unknown how many may be using both services already.</a:t>
            </a:r>
            <a:endParaRPr lang="en-US" dirty="0"/>
          </a:p>
          <a:p>
            <a:pPr lvl="0"/>
            <a:r>
              <a:rPr lang="en-US" dirty="0"/>
              <a:t>There are an unknown number of PINES patrons that could be eligible for GLASS services, but may not be aware of them. </a:t>
            </a:r>
            <a:endParaRPr lang="en-US" dirty="0" smtClean="0"/>
          </a:p>
          <a:p>
            <a:pPr lvl="0"/>
            <a:r>
              <a:rPr lang="en-US" dirty="0" smtClean="0"/>
              <a:t>Not </a:t>
            </a:r>
            <a:r>
              <a:rPr lang="en-US" dirty="0"/>
              <a:t>all PINES staff are aware of GLASS services so may not be referring eligible patrons to them.</a:t>
            </a:r>
          </a:p>
          <a:p>
            <a:endParaRPr lang="en-US" dirty="0"/>
          </a:p>
        </p:txBody>
      </p:sp>
    </p:spTree>
    <p:extLst>
      <p:ext uri="{BB962C8B-B14F-4D97-AF65-F5344CB8AC3E}">
        <p14:creationId xmlns:p14="http://schemas.microsoft.com/office/powerpoint/2010/main" val="4201832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Things to Consider</a:t>
            </a:r>
            <a:endParaRPr lang="en-US"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a:t>The federal government allows certain types of library materials (such as large print books) to be mailed to individuals with certain disabilities at no charge.</a:t>
            </a:r>
          </a:p>
          <a:p>
            <a:pPr marL="274320" lvl="1" indent="0">
              <a:buNone/>
            </a:pPr>
            <a:r>
              <a:rPr lang="en-US" u="sng" dirty="0">
                <a:hlinkClick r:id="rId2"/>
              </a:rPr>
              <a:t>http://about.usps.com/publications/pub347/</a:t>
            </a:r>
            <a:r>
              <a:rPr lang="en-US" u="sng" dirty="0" smtClean="0">
                <a:hlinkClick r:id="rId2"/>
              </a:rPr>
              <a:t>welcome.htm</a:t>
            </a:r>
            <a:endParaRPr lang="en-US" u="sng" dirty="0" smtClean="0"/>
          </a:p>
          <a:p>
            <a:pPr marL="274320" lvl="1" indent="0">
              <a:buNone/>
            </a:pPr>
            <a:endParaRPr lang="en-US" dirty="0"/>
          </a:p>
          <a:p>
            <a:pPr marL="0" indent="0">
              <a:buNone/>
            </a:pPr>
            <a:r>
              <a:rPr lang="en-US" dirty="0" smtClean="0"/>
              <a:t>1. Reading </a:t>
            </a:r>
            <a:r>
              <a:rPr lang="en-US" dirty="0"/>
              <a:t>matter in Braille </a:t>
            </a:r>
            <a:r>
              <a:rPr lang="en-US" dirty="0" smtClean="0"/>
              <a:t>or </a:t>
            </a:r>
            <a:r>
              <a:rPr lang="en-US" dirty="0"/>
              <a:t>14-point or larger </a:t>
            </a:r>
            <a:r>
              <a:rPr lang="en-US" dirty="0" err="1" smtClean="0"/>
              <a:t>sightsaving</a:t>
            </a:r>
            <a:r>
              <a:rPr lang="en-US" dirty="0" smtClean="0"/>
              <a:t> </a:t>
            </a:r>
            <a:r>
              <a:rPr lang="en-US" dirty="0"/>
              <a:t>type and </a:t>
            </a:r>
            <a:r>
              <a:rPr lang="en-US" dirty="0" smtClean="0"/>
              <a:t>musical </a:t>
            </a:r>
            <a:r>
              <a:rPr lang="en-US" dirty="0"/>
              <a:t>scores. </a:t>
            </a:r>
          </a:p>
          <a:p>
            <a:pPr marL="0" indent="0">
              <a:buNone/>
            </a:pPr>
            <a:r>
              <a:rPr lang="en-US" dirty="0"/>
              <a:t>2</a:t>
            </a:r>
            <a:r>
              <a:rPr lang="en-US" dirty="0" smtClean="0"/>
              <a:t>. Paper</a:t>
            </a:r>
            <a:r>
              <a:rPr lang="en-US" dirty="0"/>
              <a:t>, records, tapes, </a:t>
            </a:r>
            <a:r>
              <a:rPr lang="en-US" dirty="0" smtClean="0"/>
              <a:t>and </a:t>
            </a:r>
            <a:r>
              <a:rPr lang="en-US" dirty="0"/>
              <a:t>other matter for the </a:t>
            </a:r>
            <a:r>
              <a:rPr lang="en-US" dirty="0" smtClean="0"/>
              <a:t>production </a:t>
            </a:r>
            <a:r>
              <a:rPr lang="en-US" dirty="0"/>
              <a:t>of reading </a:t>
            </a:r>
            <a:r>
              <a:rPr lang="en-US" dirty="0" smtClean="0"/>
              <a:t>matter</a:t>
            </a:r>
            <a:r>
              <a:rPr lang="en-US" dirty="0"/>
              <a:t>, musical scores, or </a:t>
            </a:r>
            <a:r>
              <a:rPr lang="en-US" dirty="0" smtClean="0"/>
              <a:t>sound </a:t>
            </a:r>
            <a:r>
              <a:rPr lang="en-US" dirty="0"/>
              <a:t>reproductions for </a:t>
            </a:r>
            <a:r>
              <a:rPr lang="en-US" dirty="0" smtClean="0"/>
              <a:t>eligible </a:t>
            </a:r>
            <a:r>
              <a:rPr lang="en-US" dirty="0"/>
              <a:t>persons.</a:t>
            </a:r>
          </a:p>
          <a:p>
            <a:pPr marL="0" indent="0">
              <a:buNone/>
            </a:pPr>
            <a:r>
              <a:rPr lang="en-US" dirty="0"/>
              <a:t>3</a:t>
            </a:r>
            <a:r>
              <a:rPr lang="en-US" dirty="0" smtClean="0"/>
              <a:t>. Equipment </a:t>
            </a:r>
            <a:r>
              <a:rPr lang="en-US" dirty="0"/>
              <a:t>and parts for </a:t>
            </a:r>
            <a:r>
              <a:rPr lang="en-US" dirty="0" smtClean="0"/>
              <a:t>equipment</a:t>
            </a:r>
            <a:r>
              <a:rPr lang="en-US" dirty="0"/>
              <a:t>, such as Braille </a:t>
            </a:r>
            <a:r>
              <a:rPr lang="en-US" dirty="0" smtClean="0"/>
              <a:t>writers</a:t>
            </a:r>
            <a:r>
              <a:rPr lang="en-US" dirty="0"/>
              <a:t>, used for writing </a:t>
            </a:r>
            <a:r>
              <a:rPr lang="en-US" dirty="0" smtClean="0"/>
              <a:t>by </a:t>
            </a:r>
            <a:r>
              <a:rPr lang="en-US" dirty="0"/>
              <a:t>eligible persons or for </a:t>
            </a:r>
            <a:r>
              <a:rPr lang="en-US" dirty="0" smtClean="0"/>
              <a:t>educational </a:t>
            </a:r>
            <a:r>
              <a:rPr lang="en-US" dirty="0"/>
              <a:t>purposes.</a:t>
            </a:r>
          </a:p>
          <a:p>
            <a:pPr marL="0" indent="0">
              <a:buNone/>
            </a:pPr>
            <a:r>
              <a:rPr lang="en-US" dirty="0"/>
              <a:t>4</a:t>
            </a:r>
            <a:r>
              <a:rPr lang="en-US" dirty="0" smtClean="0"/>
              <a:t>. Sound </a:t>
            </a:r>
            <a:r>
              <a:rPr lang="en-US" dirty="0"/>
              <a:t>playback equipment </a:t>
            </a:r>
            <a:r>
              <a:rPr lang="en-US" dirty="0" smtClean="0"/>
              <a:t>specially </a:t>
            </a:r>
            <a:r>
              <a:rPr lang="en-US" dirty="0"/>
              <a:t>designed or </a:t>
            </a:r>
            <a:r>
              <a:rPr lang="en-US" dirty="0" smtClean="0"/>
              <a:t>adapted </a:t>
            </a:r>
            <a:r>
              <a:rPr lang="en-US" dirty="0"/>
              <a:t>for the use of </a:t>
            </a:r>
            <a:r>
              <a:rPr lang="en-US" dirty="0" smtClean="0"/>
              <a:t>visually </a:t>
            </a:r>
            <a:r>
              <a:rPr lang="en-US" dirty="0"/>
              <a:t>handicapped </a:t>
            </a:r>
            <a:r>
              <a:rPr lang="en-US" dirty="0" smtClean="0"/>
              <a:t>persons</a:t>
            </a:r>
            <a:r>
              <a:rPr lang="en-US" dirty="0"/>
              <a:t>.</a:t>
            </a:r>
          </a:p>
          <a:p>
            <a:pPr marL="0" indent="0">
              <a:buNone/>
            </a:pPr>
            <a:r>
              <a:rPr lang="en-US" dirty="0"/>
              <a:t>5. </a:t>
            </a:r>
            <a:r>
              <a:rPr lang="en-US" dirty="0" smtClean="0"/>
              <a:t>Equipment or</a:t>
            </a:r>
            <a:r>
              <a:rPr lang="en-US" dirty="0"/>
              <a:t> </a:t>
            </a:r>
            <a:r>
              <a:rPr lang="en-US" dirty="0" smtClean="0"/>
              <a:t>parts</a:t>
            </a:r>
            <a:r>
              <a:rPr lang="en-US" dirty="0"/>
              <a:t> </a:t>
            </a:r>
            <a:r>
              <a:rPr lang="en-US" dirty="0" smtClean="0"/>
              <a:t>for</a:t>
            </a:r>
            <a:r>
              <a:rPr lang="en-US" dirty="0"/>
              <a:t> </a:t>
            </a:r>
            <a:r>
              <a:rPr lang="en-US" dirty="0" smtClean="0"/>
              <a:t>equipment specifically Publication 347designed</a:t>
            </a:r>
            <a:r>
              <a:rPr lang="en-US" dirty="0"/>
              <a:t> </a:t>
            </a:r>
            <a:r>
              <a:rPr lang="en-US" dirty="0" smtClean="0"/>
              <a:t>or</a:t>
            </a:r>
            <a:r>
              <a:rPr lang="en-US" dirty="0"/>
              <a:t> </a:t>
            </a:r>
            <a:r>
              <a:rPr lang="en-US" dirty="0" smtClean="0"/>
              <a:t>adapted</a:t>
            </a:r>
            <a:r>
              <a:rPr lang="en-US" dirty="0"/>
              <a:t> </a:t>
            </a:r>
            <a:r>
              <a:rPr lang="en-US" dirty="0" smtClean="0"/>
              <a:t>for </a:t>
            </a:r>
            <a:r>
              <a:rPr lang="en-US" dirty="0"/>
              <a:t>use by visually </a:t>
            </a:r>
            <a:r>
              <a:rPr lang="en-US" dirty="0" smtClean="0"/>
              <a:t>handicapped</a:t>
            </a:r>
            <a:r>
              <a:rPr lang="en-US" dirty="0"/>
              <a:t> </a:t>
            </a:r>
            <a:r>
              <a:rPr lang="en-US" dirty="0" smtClean="0"/>
              <a:t>persons, such </a:t>
            </a:r>
            <a:r>
              <a:rPr lang="en-US" dirty="0"/>
              <a:t>as Braille watches, </a:t>
            </a:r>
            <a:r>
              <a:rPr lang="en-US" dirty="0" smtClean="0"/>
              <a:t>white </a:t>
            </a:r>
            <a:r>
              <a:rPr lang="en-US" dirty="0"/>
              <a:t>canes, and similar </a:t>
            </a:r>
            <a:endParaRPr lang="en-US" dirty="0" smtClean="0"/>
          </a:p>
          <a:p>
            <a:pPr marL="0" indent="0">
              <a:buNone/>
            </a:pPr>
            <a:r>
              <a:rPr lang="en-US" dirty="0" smtClean="0"/>
              <a:t>equipment.</a:t>
            </a:r>
          </a:p>
          <a:p>
            <a:endParaRPr lang="en-US" dirty="0"/>
          </a:p>
        </p:txBody>
      </p:sp>
    </p:spTree>
    <p:extLst>
      <p:ext uri="{BB962C8B-B14F-4D97-AF65-F5344CB8AC3E}">
        <p14:creationId xmlns:p14="http://schemas.microsoft.com/office/powerpoint/2010/main" val="3262693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 Things to Consider</a:t>
            </a:r>
            <a:endParaRPr lang="en-US" dirty="0"/>
          </a:p>
        </p:txBody>
      </p:sp>
      <p:sp>
        <p:nvSpPr>
          <p:cNvPr id="3" name="Content Placeholder 2"/>
          <p:cNvSpPr>
            <a:spLocks noGrp="1"/>
          </p:cNvSpPr>
          <p:nvPr>
            <p:ph idx="1"/>
          </p:nvPr>
        </p:nvSpPr>
        <p:spPr/>
        <p:txBody>
          <a:bodyPr>
            <a:normAutofit lnSpcReduction="10000"/>
          </a:bodyPr>
          <a:lstStyle/>
          <a:p>
            <a:pPr marL="0" lvl="0" indent="0">
              <a:buNone/>
            </a:pPr>
            <a:r>
              <a:rPr lang="en-US" dirty="0" smtClean="0"/>
              <a:t>“Free matter” may include </a:t>
            </a:r>
          </a:p>
          <a:p>
            <a:r>
              <a:rPr lang="en-US" dirty="0"/>
              <a:t>L</a:t>
            </a:r>
            <a:r>
              <a:rPr lang="en-US" dirty="0" smtClean="0"/>
              <a:t>arge print</a:t>
            </a:r>
          </a:p>
          <a:p>
            <a:r>
              <a:rPr lang="en-US" dirty="0" smtClean="0"/>
              <a:t>DVDs with descriptive tract</a:t>
            </a:r>
          </a:p>
          <a:p>
            <a:r>
              <a:rPr lang="en-US" dirty="0" smtClean="0"/>
              <a:t>Audiobook</a:t>
            </a:r>
          </a:p>
          <a:p>
            <a:r>
              <a:rPr lang="en-US" dirty="0" smtClean="0"/>
              <a:t>Sound recording</a:t>
            </a:r>
          </a:p>
          <a:p>
            <a:r>
              <a:rPr lang="en-US" dirty="0" smtClean="0"/>
              <a:t>Other AV material</a:t>
            </a:r>
          </a:p>
          <a:p>
            <a:endParaRPr lang="en-US" dirty="0" smtClean="0"/>
          </a:p>
          <a:p>
            <a:endParaRPr lang="en-US" dirty="0"/>
          </a:p>
          <a:p>
            <a:endParaRPr lang="en-US" dirty="0" smtClean="0"/>
          </a:p>
          <a:p>
            <a:endParaRPr lang="en-US" dirty="0"/>
          </a:p>
          <a:p>
            <a:pPr marL="0" indent="0">
              <a:buNone/>
            </a:pPr>
            <a:r>
              <a:rPr lang="en-US" i="1" dirty="0" smtClean="0"/>
              <a:t>Hang on!  Hang on!  Keyword here is “MAY”. And this is part of the discussion we want to have with you.  </a:t>
            </a:r>
            <a:endParaRPr lang="en-US" i="1" dirty="0"/>
          </a:p>
        </p:txBody>
      </p:sp>
    </p:spTree>
    <p:extLst>
      <p:ext uri="{BB962C8B-B14F-4D97-AF65-F5344CB8AC3E}">
        <p14:creationId xmlns:p14="http://schemas.microsoft.com/office/powerpoint/2010/main" val="1233005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Overview – Things to Consider</a:t>
            </a:r>
          </a:p>
        </p:txBody>
      </p:sp>
      <p:sp>
        <p:nvSpPr>
          <p:cNvPr id="3" name="Content Placeholder 2"/>
          <p:cNvSpPr>
            <a:spLocks noGrp="1"/>
          </p:cNvSpPr>
          <p:nvPr>
            <p:ph idx="1"/>
          </p:nvPr>
        </p:nvSpPr>
        <p:spPr>
          <a:xfrm>
            <a:off x="457200" y="1600200"/>
            <a:ext cx="8229600" cy="1168400"/>
          </a:xfrm>
        </p:spPr>
        <p:txBody>
          <a:bodyPr>
            <a:normAutofit fontScale="62500" lnSpcReduction="20000"/>
          </a:bodyPr>
          <a:lstStyle/>
          <a:p>
            <a:r>
              <a:rPr lang="en-US" dirty="0"/>
              <a:t>Evergreen will not currently flag items that come in for patrons that qualify for these services</a:t>
            </a:r>
          </a:p>
          <a:p>
            <a:r>
              <a:rPr lang="en-US" dirty="0" smtClean="0"/>
              <a:t>Closure </a:t>
            </a:r>
            <a:r>
              <a:rPr lang="en-US" dirty="0"/>
              <a:t>of the Savannah, Columbus and Oconee facilities</a:t>
            </a:r>
          </a:p>
          <a:p>
            <a:r>
              <a:rPr lang="en-US" dirty="0"/>
              <a:t>Closure of remaining TBCs next </a:t>
            </a:r>
            <a:r>
              <a:rPr lang="en-US" dirty="0" smtClean="0"/>
              <a:t>year</a:t>
            </a:r>
          </a:p>
          <a:p>
            <a:r>
              <a:rPr lang="en-US" dirty="0" smtClean="0"/>
              <a:t>PINES Library staffing for handling these items</a:t>
            </a:r>
            <a:endParaRPr lang="en-US" dirty="0"/>
          </a:p>
          <a:p>
            <a:endParaRPr lang="en-US" dirty="0"/>
          </a:p>
        </p:txBody>
      </p:sp>
      <p:pic>
        <p:nvPicPr>
          <p:cNvPr id="5" name="Picture 4" descr="Screen Shot 2014-07-02 at 9.00.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086100"/>
            <a:ext cx="3623228" cy="3187699"/>
          </a:xfrm>
          <a:prstGeom prst="rect">
            <a:avLst/>
          </a:prstGeom>
        </p:spPr>
      </p:pic>
      <p:pic>
        <p:nvPicPr>
          <p:cNvPr id="6" name="Picture 5" descr="Screen Shot 2014-07-02 at 9.01.01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7122" y="2806699"/>
            <a:ext cx="3801278" cy="3467100"/>
          </a:xfrm>
          <a:prstGeom prst="rect">
            <a:avLst/>
          </a:prstGeom>
        </p:spPr>
      </p:pic>
      <p:sp>
        <p:nvSpPr>
          <p:cNvPr id="7" name="TextBox 6"/>
          <p:cNvSpPr txBox="1"/>
          <p:nvPr/>
        </p:nvSpPr>
        <p:spPr>
          <a:xfrm rot="2309418">
            <a:off x="6006848" y="2901433"/>
            <a:ext cx="3276600" cy="369332"/>
          </a:xfrm>
          <a:prstGeom prst="rect">
            <a:avLst/>
          </a:prstGeom>
          <a:noFill/>
        </p:spPr>
        <p:txBody>
          <a:bodyPr wrap="square" rtlCol="0">
            <a:spAutoFit/>
          </a:bodyPr>
          <a:lstStyle/>
          <a:p>
            <a:r>
              <a:rPr lang="en-US" dirty="0" smtClean="0"/>
              <a:t>The PINES/GLASS Meeting</a:t>
            </a:r>
            <a:endParaRPr lang="en-US" dirty="0"/>
          </a:p>
        </p:txBody>
      </p:sp>
    </p:spTree>
    <p:extLst>
      <p:ext uri="{BB962C8B-B14F-4D97-AF65-F5344CB8AC3E}">
        <p14:creationId xmlns:p14="http://schemas.microsoft.com/office/powerpoint/2010/main" val="202593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Proposed Procedure</a:t>
            </a:r>
            <a:endParaRPr lang="en-US" dirty="0"/>
          </a:p>
        </p:txBody>
      </p:sp>
      <p:sp>
        <p:nvSpPr>
          <p:cNvPr id="3" name="Content Placeholder 2"/>
          <p:cNvSpPr>
            <a:spLocks noGrp="1"/>
          </p:cNvSpPr>
          <p:nvPr>
            <p:ph idx="1"/>
          </p:nvPr>
        </p:nvSpPr>
        <p:spPr/>
        <p:txBody>
          <a:bodyPr>
            <a:normAutofit/>
          </a:bodyPr>
          <a:lstStyle/>
          <a:p>
            <a:pPr lvl="0"/>
            <a:r>
              <a:rPr lang="en-US" dirty="0"/>
              <a:t>To provide this service with minimal PINES staff training and maximum oversight, items will be routed through STATELIB-B.  </a:t>
            </a:r>
            <a:endParaRPr lang="en-US" dirty="0" smtClean="0"/>
          </a:p>
          <a:p>
            <a:pPr lvl="0"/>
            <a:r>
              <a:rPr lang="en-US" dirty="0" smtClean="0"/>
              <a:t>If </a:t>
            </a:r>
            <a:r>
              <a:rPr lang="en-US" dirty="0"/>
              <a:t>there are any libraries that wish to mail books out to their local GLASS patrons directly rather than sending them to STATELIB-B, we will need to work out the proper procedures in a secondary phase of this project</a:t>
            </a:r>
            <a:r>
              <a:rPr lang="en-US" dirty="0" smtClean="0"/>
              <a:t>.</a:t>
            </a:r>
            <a:endParaRPr lang="en-US" dirty="0"/>
          </a:p>
          <a:p>
            <a:pPr marL="0" lvl="0" indent="0">
              <a:buNone/>
            </a:pPr>
            <a:endParaRPr lang="en-US" dirty="0"/>
          </a:p>
          <a:p>
            <a:endParaRPr lang="en-US" dirty="0"/>
          </a:p>
        </p:txBody>
      </p:sp>
    </p:spTree>
    <p:extLst>
      <p:ext uri="{BB962C8B-B14F-4D97-AF65-F5344CB8AC3E}">
        <p14:creationId xmlns:p14="http://schemas.microsoft.com/office/powerpoint/2010/main" val="35049517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2611</TotalTime>
  <Words>1981</Words>
  <Application>Microsoft Macintosh PowerPoint</Application>
  <PresentationFormat>On-screen Show (4:3)</PresentationFormat>
  <Paragraphs>138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PINES</vt:lpstr>
      <vt:lpstr>Purpose</vt:lpstr>
      <vt:lpstr>PINES Executive Committee Members</vt:lpstr>
      <vt:lpstr>Previous PINES Executive Committee Members</vt:lpstr>
      <vt:lpstr>Overview – Things to Consider</vt:lpstr>
      <vt:lpstr>Overview – Things to Consider</vt:lpstr>
      <vt:lpstr>Overview – Things to Consider</vt:lpstr>
      <vt:lpstr>Overview – Things to Consider</vt:lpstr>
      <vt:lpstr>Proposed Procedure</vt:lpstr>
      <vt:lpstr>Proposed Procedure- Closer Look</vt:lpstr>
      <vt:lpstr>Alternate Proposed Procedure: Pick Up at Local Library</vt:lpstr>
      <vt:lpstr>Things to Consider</vt:lpstr>
      <vt:lpstr>Profile Setup</vt:lpstr>
      <vt:lpstr>Prep Work for GPLS Teams</vt:lpstr>
      <vt:lpstr>Prep Work for GPLS Teams</vt:lpstr>
      <vt:lpstr>Prep Work for GPLS Teams</vt:lpstr>
      <vt:lpstr>Proposed Related Project: Machines</vt:lpstr>
      <vt:lpstr>Discussion Items and Questions</vt:lpstr>
    </vt:vector>
  </TitlesOfParts>
  <Company>GPLS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PINES</dc:title>
  <dc:creator>McKinney, Elizabeth</dc:creator>
  <cp:lastModifiedBy>McKinney, Elizabeth</cp:lastModifiedBy>
  <cp:revision>21</cp:revision>
  <cp:lastPrinted>2014-07-02T13:24:47Z</cp:lastPrinted>
  <dcterms:created xsi:type="dcterms:W3CDTF">2014-06-30T18:03:21Z</dcterms:created>
  <dcterms:modified xsi:type="dcterms:W3CDTF">2014-07-02T13:34:46Z</dcterms:modified>
</cp:coreProperties>
</file>