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9" r:id="rId3"/>
    <p:sldId id="257" r:id="rId4"/>
    <p:sldId id="258" r:id="rId5"/>
    <p:sldId id="271" r:id="rId6"/>
    <p:sldId id="269" r:id="rId7"/>
    <p:sldId id="261" r:id="rId8"/>
    <p:sldId id="262" r:id="rId9"/>
    <p:sldId id="263" r:id="rId10"/>
    <p:sldId id="265" r:id="rId11"/>
    <p:sldId id="272" r:id="rId12"/>
    <p:sldId id="274" r:id="rId13"/>
    <p:sldId id="276" r:id="rId14"/>
    <p:sldId id="266" r:id="rId15"/>
    <p:sldId id="275" r:id="rId16"/>
    <p:sldId id="270" r:id="rId17"/>
    <p:sldId id="277" r:id="rId18"/>
    <p:sldId id="267" r:id="rId19"/>
    <p:sldId id="268"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9" autoAdjust="0"/>
    <p:restoredTop sz="94660"/>
  </p:normalViewPr>
  <p:slideViewPr>
    <p:cSldViewPr snapToGrid="0">
      <p:cViewPr varScale="1">
        <p:scale>
          <a:sx n="69" d="100"/>
          <a:sy n="69" d="100"/>
        </p:scale>
        <p:origin x="12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libraryfreedomproject.org/" TargetMode="External"/><Relationship Id="rId2" Type="http://schemas.openxmlformats.org/officeDocument/2006/relationships/hyperlink" Target="https://www.sjpl.org/privacy" TargetMode="External"/><Relationship Id="rId1" Type="http://schemas.openxmlformats.org/officeDocument/2006/relationships/hyperlink" Target="http://dataprivacyproject.org/"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libraryfreedomproject.org/" TargetMode="External"/><Relationship Id="rId2" Type="http://schemas.openxmlformats.org/officeDocument/2006/relationships/hyperlink" Target="https://www.sjpl.org/privacy" TargetMode="External"/><Relationship Id="rId1" Type="http://schemas.openxmlformats.org/officeDocument/2006/relationships/hyperlink" Target="http://dataprivacyproject.org/"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77BFB-1E17-4ECA-BB7E-2CA4449F6324}"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763DAC71-4DB8-4F2B-9F48-6420009F942C}">
      <dgm:prSet/>
      <dgm:spPr/>
      <dgm:t>
        <a:bodyPr/>
        <a:lstStyle/>
        <a:p>
          <a:r>
            <a:rPr lang="en-US" b="1">
              <a:hlinkClick xmlns:r="http://schemas.openxmlformats.org/officeDocument/2006/relationships" r:id="rId1"/>
            </a:rPr>
            <a:t>http://dataprivacyproject.org</a:t>
          </a:r>
          <a:r>
            <a:rPr lang="en-US" b="1"/>
            <a:t>: </a:t>
          </a:r>
          <a:r>
            <a:rPr lang="en-US"/>
            <a:t>teaches NYC library staff how information travels and is shared online, what risks users commonly encounter online, and how libraries can better protect patron privacy.</a:t>
          </a:r>
        </a:p>
      </dgm:t>
    </dgm:pt>
    <dgm:pt modelId="{FA6A1B15-3529-4C97-8555-0F30B1576BDE}" type="parTrans" cxnId="{2346117D-A5D7-484D-A52D-765A894C8FA3}">
      <dgm:prSet/>
      <dgm:spPr/>
      <dgm:t>
        <a:bodyPr/>
        <a:lstStyle/>
        <a:p>
          <a:endParaRPr lang="en-US"/>
        </a:p>
      </dgm:t>
    </dgm:pt>
    <dgm:pt modelId="{10C84864-9B25-4B1C-A191-86756DA2E405}" type="sibTrans" cxnId="{2346117D-A5D7-484D-A52D-765A894C8FA3}">
      <dgm:prSet/>
      <dgm:spPr/>
      <dgm:t>
        <a:bodyPr/>
        <a:lstStyle/>
        <a:p>
          <a:endParaRPr lang="en-US"/>
        </a:p>
      </dgm:t>
    </dgm:pt>
    <dgm:pt modelId="{ADBC8E91-A250-46FF-A7C9-E1E93A4B36BA}">
      <dgm:prSet/>
      <dgm:spPr/>
      <dgm:t>
        <a:bodyPr/>
        <a:lstStyle/>
        <a:p>
          <a:r>
            <a:rPr lang="en-US" b="1" dirty="0">
              <a:hlinkClick xmlns:r="http://schemas.openxmlformats.org/officeDocument/2006/relationships" r:id="rId2"/>
            </a:rPr>
            <a:t>https://www.sjpl.org/privacy</a:t>
          </a:r>
          <a:r>
            <a:rPr lang="en-US" dirty="0"/>
            <a:t>: San José Public Library developed the Virtual Privacy Lab, a free, encrypted online learning tool for all libraries to share with patrons.</a:t>
          </a:r>
        </a:p>
      </dgm:t>
    </dgm:pt>
    <dgm:pt modelId="{B6B3DC90-CC82-4A53-94AA-13AA952D557E}" type="parTrans" cxnId="{B8EA1E95-A5B8-40B2-A244-3AEB22E17E73}">
      <dgm:prSet/>
      <dgm:spPr/>
      <dgm:t>
        <a:bodyPr/>
        <a:lstStyle/>
        <a:p>
          <a:endParaRPr lang="en-US"/>
        </a:p>
      </dgm:t>
    </dgm:pt>
    <dgm:pt modelId="{41D27B8E-B45B-4C95-B9F7-CF040F793E39}" type="sibTrans" cxnId="{B8EA1E95-A5B8-40B2-A244-3AEB22E17E73}">
      <dgm:prSet/>
      <dgm:spPr/>
      <dgm:t>
        <a:bodyPr/>
        <a:lstStyle/>
        <a:p>
          <a:endParaRPr lang="en-US"/>
        </a:p>
      </dgm:t>
    </dgm:pt>
    <dgm:pt modelId="{3E1E2430-CCD4-46CA-837B-BA9C323103A8}">
      <dgm:prSet/>
      <dgm:spPr/>
      <dgm:t>
        <a:bodyPr/>
        <a:lstStyle/>
        <a:p>
          <a:r>
            <a:rPr lang="en-US" b="1" dirty="0">
              <a:hlinkClick xmlns:r="http://schemas.openxmlformats.org/officeDocument/2006/relationships" r:id="rId3"/>
            </a:rPr>
            <a:t>https://libraryfreedomproject.org</a:t>
          </a:r>
          <a:r>
            <a:rPr lang="en-US" dirty="0"/>
            <a:t>: teaches librarians about surveillance threats, privacy rights, and digital tools to thwart surveillance. </a:t>
          </a:r>
        </a:p>
      </dgm:t>
    </dgm:pt>
    <dgm:pt modelId="{91544933-0C16-49A9-A826-80529CB35024}" type="parTrans" cxnId="{E0A5DBF0-FEF2-48E3-B72C-D6C44D68D93E}">
      <dgm:prSet/>
      <dgm:spPr/>
      <dgm:t>
        <a:bodyPr/>
        <a:lstStyle/>
        <a:p>
          <a:endParaRPr lang="en-US"/>
        </a:p>
      </dgm:t>
    </dgm:pt>
    <dgm:pt modelId="{FBB4A3C3-8935-4CC0-B853-F0445B364CBE}" type="sibTrans" cxnId="{E0A5DBF0-FEF2-48E3-B72C-D6C44D68D93E}">
      <dgm:prSet/>
      <dgm:spPr/>
      <dgm:t>
        <a:bodyPr/>
        <a:lstStyle/>
        <a:p>
          <a:endParaRPr lang="en-US"/>
        </a:p>
      </dgm:t>
    </dgm:pt>
    <dgm:pt modelId="{534B9056-54E6-4697-ACB1-86B13CCE959C}" type="pres">
      <dgm:prSet presAssocID="{FFB77BFB-1E17-4ECA-BB7E-2CA4449F6324}" presName="vert0" presStyleCnt="0">
        <dgm:presLayoutVars>
          <dgm:dir/>
          <dgm:animOne val="branch"/>
          <dgm:animLvl val="lvl"/>
        </dgm:presLayoutVars>
      </dgm:prSet>
      <dgm:spPr/>
      <dgm:t>
        <a:bodyPr/>
        <a:lstStyle/>
        <a:p>
          <a:endParaRPr lang="en-US"/>
        </a:p>
      </dgm:t>
    </dgm:pt>
    <dgm:pt modelId="{456B491D-0DEB-45B9-9B65-297D16C3B0D5}" type="pres">
      <dgm:prSet presAssocID="{763DAC71-4DB8-4F2B-9F48-6420009F942C}" presName="thickLine" presStyleLbl="alignNode1" presStyleIdx="0" presStyleCnt="3"/>
      <dgm:spPr/>
    </dgm:pt>
    <dgm:pt modelId="{DCB664E7-D9E4-4336-9B62-B59AB2AC83EE}" type="pres">
      <dgm:prSet presAssocID="{763DAC71-4DB8-4F2B-9F48-6420009F942C}" presName="horz1" presStyleCnt="0"/>
      <dgm:spPr/>
    </dgm:pt>
    <dgm:pt modelId="{FE0F4C8A-89DE-4AAF-824C-033304B8BC36}" type="pres">
      <dgm:prSet presAssocID="{763DAC71-4DB8-4F2B-9F48-6420009F942C}" presName="tx1" presStyleLbl="revTx" presStyleIdx="0" presStyleCnt="3"/>
      <dgm:spPr/>
      <dgm:t>
        <a:bodyPr/>
        <a:lstStyle/>
        <a:p>
          <a:endParaRPr lang="en-US"/>
        </a:p>
      </dgm:t>
    </dgm:pt>
    <dgm:pt modelId="{1BE5C246-9A12-4734-AD5C-95F257521034}" type="pres">
      <dgm:prSet presAssocID="{763DAC71-4DB8-4F2B-9F48-6420009F942C}" presName="vert1" presStyleCnt="0"/>
      <dgm:spPr/>
    </dgm:pt>
    <dgm:pt modelId="{EDE8255B-53B3-4CA0-9540-F434BDC25A34}" type="pres">
      <dgm:prSet presAssocID="{ADBC8E91-A250-46FF-A7C9-E1E93A4B36BA}" presName="thickLine" presStyleLbl="alignNode1" presStyleIdx="1" presStyleCnt="3"/>
      <dgm:spPr/>
    </dgm:pt>
    <dgm:pt modelId="{840234B2-7595-44B9-979D-8BB50EA3EE7C}" type="pres">
      <dgm:prSet presAssocID="{ADBC8E91-A250-46FF-A7C9-E1E93A4B36BA}" presName="horz1" presStyleCnt="0"/>
      <dgm:spPr/>
    </dgm:pt>
    <dgm:pt modelId="{25FD3A75-5547-4D6F-BFE5-88CB5E42EFF4}" type="pres">
      <dgm:prSet presAssocID="{ADBC8E91-A250-46FF-A7C9-E1E93A4B36BA}" presName="tx1" presStyleLbl="revTx" presStyleIdx="1" presStyleCnt="3"/>
      <dgm:spPr/>
      <dgm:t>
        <a:bodyPr/>
        <a:lstStyle/>
        <a:p>
          <a:endParaRPr lang="en-US"/>
        </a:p>
      </dgm:t>
    </dgm:pt>
    <dgm:pt modelId="{F1F8A69F-0ADB-4E91-A24A-21F00F8C5AE1}" type="pres">
      <dgm:prSet presAssocID="{ADBC8E91-A250-46FF-A7C9-E1E93A4B36BA}" presName="vert1" presStyleCnt="0"/>
      <dgm:spPr/>
    </dgm:pt>
    <dgm:pt modelId="{35557B95-0CBB-43CA-BE85-CA6964BA0B13}" type="pres">
      <dgm:prSet presAssocID="{3E1E2430-CCD4-46CA-837B-BA9C323103A8}" presName="thickLine" presStyleLbl="alignNode1" presStyleIdx="2" presStyleCnt="3"/>
      <dgm:spPr/>
    </dgm:pt>
    <dgm:pt modelId="{76187C2C-62BA-4CF3-8EEE-67583C7D1238}" type="pres">
      <dgm:prSet presAssocID="{3E1E2430-CCD4-46CA-837B-BA9C323103A8}" presName="horz1" presStyleCnt="0"/>
      <dgm:spPr/>
    </dgm:pt>
    <dgm:pt modelId="{DFD69E17-4C82-455E-86CB-9BAE71A51DF9}" type="pres">
      <dgm:prSet presAssocID="{3E1E2430-CCD4-46CA-837B-BA9C323103A8}" presName="tx1" presStyleLbl="revTx" presStyleIdx="2" presStyleCnt="3"/>
      <dgm:spPr/>
      <dgm:t>
        <a:bodyPr/>
        <a:lstStyle/>
        <a:p>
          <a:endParaRPr lang="en-US"/>
        </a:p>
      </dgm:t>
    </dgm:pt>
    <dgm:pt modelId="{CAC57D8B-9341-4AF6-8F16-82C9711B82D2}" type="pres">
      <dgm:prSet presAssocID="{3E1E2430-CCD4-46CA-837B-BA9C323103A8}" presName="vert1" presStyleCnt="0"/>
      <dgm:spPr/>
    </dgm:pt>
  </dgm:ptLst>
  <dgm:cxnLst>
    <dgm:cxn modelId="{E0A5DBF0-FEF2-48E3-B72C-D6C44D68D93E}" srcId="{FFB77BFB-1E17-4ECA-BB7E-2CA4449F6324}" destId="{3E1E2430-CCD4-46CA-837B-BA9C323103A8}" srcOrd="2" destOrd="0" parTransId="{91544933-0C16-49A9-A826-80529CB35024}" sibTransId="{FBB4A3C3-8935-4CC0-B853-F0445B364CBE}"/>
    <dgm:cxn modelId="{D9A99342-93BE-4BC3-93B0-783F99F2CA21}" type="presOf" srcId="{3E1E2430-CCD4-46CA-837B-BA9C323103A8}" destId="{DFD69E17-4C82-455E-86CB-9BAE71A51DF9}" srcOrd="0" destOrd="0" presId="urn:microsoft.com/office/officeart/2008/layout/LinedList"/>
    <dgm:cxn modelId="{B8EA1E95-A5B8-40B2-A244-3AEB22E17E73}" srcId="{FFB77BFB-1E17-4ECA-BB7E-2CA4449F6324}" destId="{ADBC8E91-A250-46FF-A7C9-E1E93A4B36BA}" srcOrd="1" destOrd="0" parTransId="{B6B3DC90-CC82-4A53-94AA-13AA952D557E}" sibTransId="{41D27B8E-B45B-4C95-B9F7-CF040F793E39}"/>
    <dgm:cxn modelId="{A30A62FB-5FC2-4E41-A5D4-8EED9E0689EB}" type="presOf" srcId="{FFB77BFB-1E17-4ECA-BB7E-2CA4449F6324}" destId="{534B9056-54E6-4697-ACB1-86B13CCE959C}" srcOrd="0" destOrd="0" presId="urn:microsoft.com/office/officeart/2008/layout/LinedList"/>
    <dgm:cxn modelId="{1253ADA5-37B2-4D3B-AE86-CFAD8C2E130D}" type="presOf" srcId="{763DAC71-4DB8-4F2B-9F48-6420009F942C}" destId="{FE0F4C8A-89DE-4AAF-824C-033304B8BC36}" srcOrd="0" destOrd="0" presId="urn:microsoft.com/office/officeart/2008/layout/LinedList"/>
    <dgm:cxn modelId="{CA03FB24-F5C9-4706-96B1-C9943568EE50}" type="presOf" srcId="{ADBC8E91-A250-46FF-A7C9-E1E93A4B36BA}" destId="{25FD3A75-5547-4D6F-BFE5-88CB5E42EFF4}" srcOrd="0" destOrd="0" presId="urn:microsoft.com/office/officeart/2008/layout/LinedList"/>
    <dgm:cxn modelId="{2346117D-A5D7-484D-A52D-765A894C8FA3}" srcId="{FFB77BFB-1E17-4ECA-BB7E-2CA4449F6324}" destId="{763DAC71-4DB8-4F2B-9F48-6420009F942C}" srcOrd="0" destOrd="0" parTransId="{FA6A1B15-3529-4C97-8555-0F30B1576BDE}" sibTransId="{10C84864-9B25-4B1C-A191-86756DA2E405}"/>
    <dgm:cxn modelId="{705B40C6-7885-421F-BAB1-B0C5DEB786FB}" type="presParOf" srcId="{534B9056-54E6-4697-ACB1-86B13CCE959C}" destId="{456B491D-0DEB-45B9-9B65-297D16C3B0D5}" srcOrd="0" destOrd="0" presId="urn:microsoft.com/office/officeart/2008/layout/LinedList"/>
    <dgm:cxn modelId="{859E9EEA-40C5-41C6-BC56-CD5A9FF52F8F}" type="presParOf" srcId="{534B9056-54E6-4697-ACB1-86B13CCE959C}" destId="{DCB664E7-D9E4-4336-9B62-B59AB2AC83EE}" srcOrd="1" destOrd="0" presId="urn:microsoft.com/office/officeart/2008/layout/LinedList"/>
    <dgm:cxn modelId="{1528DFF6-1EFB-4A76-994E-87093D914D4B}" type="presParOf" srcId="{DCB664E7-D9E4-4336-9B62-B59AB2AC83EE}" destId="{FE0F4C8A-89DE-4AAF-824C-033304B8BC36}" srcOrd="0" destOrd="0" presId="urn:microsoft.com/office/officeart/2008/layout/LinedList"/>
    <dgm:cxn modelId="{8EC81973-EACE-4836-A65F-6479AA1A34B6}" type="presParOf" srcId="{DCB664E7-D9E4-4336-9B62-B59AB2AC83EE}" destId="{1BE5C246-9A12-4734-AD5C-95F257521034}" srcOrd="1" destOrd="0" presId="urn:microsoft.com/office/officeart/2008/layout/LinedList"/>
    <dgm:cxn modelId="{3B5C9EEA-9B56-4EC3-8192-4C3EF021BD86}" type="presParOf" srcId="{534B9056-54E6-4697-ACB1-86B13CCE959C}" destId="{EDE8255B-53B3-4CA0-9540-F434BDC25A34}" srcOrd="2" destOrd="0" presId="urn:microsoft.com/office/officeart/2008/layout/LinedList"/>
    <dgm:cxn modelId="{FBAF5B74-1AAC-4F5F-A0EF-1D7E2DF086FB}" type="presParOf" srcId="{534B9056-54E6-4697-ACB1-86B13CCE959C}" destId="{840234B2-7595-44B9-979D-8BB50EA3EE7C}" srcOrd="3" destOrd="0" presId="urn:microsoft.com/office/officeart/2008/layout/LinedList"/>
    <dgm:cxn modelId="{D2675A1D-C5DA-442B-9B66-4A6544E8C893}" type="presParOf" srcId="{840234B2-7595-44B9-979D-8BB50EA3EE7C}" destId="{25FD3A75-5547-4D6F-BFE5-88CB5E42EFF4}" srcOrd="0" destOrd="0" presId="urn:microsoft.com/office/officeart/2008/layout/LinedList"/>
    <dgm:cxn modelId="{BCDBE0BB-81C0-4229-BA50-AB0454A3711B}" type="presParOf" srcId="{840234B2-7595-44B9-979D-8BB50EA3EE7C}" destId="{F1F8A69F-0ADB-4E91-A24A-21F00F8C5AE1}" srcOrd="1" destOrd="0" presId="urn:microsoft.com/office/officeart/2008/layout/LinedList"/>
    <dgm:cxn modelId="{7F3DC27E-C092-4216-BD5E-155BCFD45B9E}" type="presParOf" srcId="{534B9056-54E6-4697-ACB1-86B13CCE959C}" destId="{35557B95-0CBB-43CA-BE85-CA6964BA0B13}" srcOrd="4" destOrd="0" presId="urn:microsoft.com/office/officeart/2008/layout/LinedList"/>
    <dgm:cxn modelId="{EE7911FF-85FA-4806-A67C-363834CE2778}" type="presParOf" srcId="{534B9056-54E6-4697-ACB1-86B13CCE959C}" destId="{76187C2C-62BA-4CF3-8EEE-67583C7D1238}" srcOrd="5" destOrd="0" presId="urn:microsoft.com/office/officeart/2008/layout/LinedList"/>
    <dgm:cxn modelId="{D4A7A8D8-57F1-4A25-9027-19472DCA8023}" type="presParOf" srcId="{76187C2C-62BA-4CF3-8EEE-67583C7D1238}" destId="{DFD69E17-4C82-455E-86CB-9BAE71A51DF9}" srcOrd="0" destOrd="0" presId="urn:microsoft.com/office/officeart/2008/layout/LinedList"/>
    <dgm:cxn modelId="{05531FB6-7799-43B9-BE9A-CEF9C1359BA9}" type="presParOf" srcId="{76187C2C-62BA-4CF3-8EEE-67583C7D1238}" destId="{CAC57D8B-9341-4AF6-8F16-82C9711B82D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062253-195E-4490-9D35-5A222C8C4B7D}"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DA01877-B0CE-420B-8007-6C6F803740F3}">
      <dgm:prSet/>
      <dgm:spPr/>
      <dgm:t>
        <a:bodyPr/>
        <a:lstStyle/>
        <a:p>
          <a:r>
            <a:rPr lang="en-US" dirty="0"/>
            <a:t>Allows FBI agents to ask the Foreign Intelligence Surveillance Court to issue an ex </a:t>
          </a:r>
          <a:r>
            <a:rPr lang="en-US" dirty="0" err="1"/>
            <a:t>parte</a:t>
          </a:r>
          <a:r>
            <a:rPr lang="en-US" dirty="0"/>
            <a:t>, secret court order to obtain any kind of record or tangible thing when the record sought is for an investigation into terrorism or foreign espionage. </a:t>
          </a:r>
        </a:p>
      </dgm:t>
    </dgm:pt>
    <dgm:pt modelId="{4FDBC247-815A-4FD6-A119-31CBA531FC31}" type="parTrans" cxnId="{30B44602-A400-4149-A170-229A1EB891B3}">
      <dgm:prSet/>
      <dgm:spPr/>
      <dgm:t>
        <a:bodyPr/>
        <a:lstStyle/>
        <a:p>
          <a:endParaRPr lang="en-US"/>
        </a:p>
      </dgm:t>
    </dgm:pt>
    <dgm:pt modelId="{25C80FC4-01CD-4534-B7C9-BF798BF34181}" type="sibTrans" cxnId="{30B44602-A400-4149-A170-229A1EB891B3}">
      <dgm:prSet/>
      <dgm:spPr/>
      <dgm:t>
        <a:bodyPr/>
        <a:lstStyle/>
        <a:p>
          <a:endParaRPr lang="en-US"/>
        </a:p>
      </dgm:t>
    </dgm:pt>
    <dgm:pt modelId="{655CA34B-E24A-499C-AA4D-2D2356B3C3E0}">
      <dgm:prSet/>
      <dgm:spPr/>
      <dgm:t>
        <a:bodyPr/>
        <a:lstStyle/>
        <a:p>
          <a:r>
            <a:rPr lang="en-US"/>
            <a:t>Prohibits the recipient from notifying the target under suspicion, the press, or anyone else (except legal counsel) that a warrant has been served upon the library, or that records have been surrendered.</a:t>
          </a:r>
        </a:p>
      </dgm:t>
    </dgm:pt>
    <dgm:pt modelId="{2A83D86A-4F8C-4422-99C6-E13BA43A36B0}" type="parTrans" cxnId="{687D3E6A-37F0-4654-927F-8D458B352ED5}">
      <dgm:prSet/>
      <dgm:spPr/>
      <dgm:t>
        <a:bodyPr/>
        <a:lstStyle/>
        <a:p>
          <a:endParaRPr lang="en-US"/>
        </a:p>
      </dgm:t>
    </dgm:pt>
    <dgm:pt modelId="{834AD925-47E1-44C2-863B-73030B9EC931}" type="sibTrans" cxnId="{687D3E6A-37F0-4654-927F-8D458B352ED5}">
      <dgm:prSet/>
      <dgm:spPr/>
      <dgm:t>
        <a:bodyPr/>
        <a:lstStyle/>
        <a:p>
          <a:endParaRPr lang="en-US"/>
        </a:p>
      </dgm:t>
    </dgm:pt>
    <dgm:pt modelId="{2DBB20EB-137C-4898-8FB8-D6FCABD334FE}" type="pres">
      <dgm:prSet presAssocID="{25062253-195E-4490-9D35-5A222C8C4B7D}" presName="vert0" presStyleCnt="0">
        <dgm:presLayoutVars>
          <dgm:dir/>
          <dgm:animOne val="branch"/>
          <dgm:animLvl val="lvl"/>
        </dgm:presLayoutVars>
      </dgm:prSet>
      <dgm:spPr/>
      <dgm:t>
        <a:bodyPr/>
        <a:lstStyle/>
        <a:p>
          <a:endParaRPr lang="en-US"/>
        </a:p>
      </dgm:t>
    </dgm:pt>
    <dgm:pt modelId="{24CBCB94-6734-45F1-B12F-B8C4DCAC575B}" type="pres">
      <dgm:prSet presAssocID="{9DA01877-B0CE-420B-8007-6C6F803740F3}" presName="thickLine" presStyleLbl="alignNode1" presStyleIdx="0" presStyleCnt="2"/>
      <dgm:spPr/>
    </dgm:pt>
    <dgm:pt modelId="{6189692D-D871-41DE-A085-6C84AE40EDCD}" type="pres">
      <dgm:prSet presAssocID="{9DA01877-B0CE-420B-8007-6C6F803740F3}" presName="horz1" presStyleCnt="0"/>
      <dgm:spPr/>
    </dgm:pt>
    <dgm:pt modelId="{FB7ECB32-433A-4704-8DAB-C4747AF22311}" type="pres">
      <dgm:prSet presAssocID="{9DA01877-B0CE-420B-8007-6C6F803740F3}" presName="tx1" presStyleLbl="revTx" presStyleIdx="0" presStyleCnt="2"/>
      <dgm:spPr/>
      <dgm:t>
        <a:bodyPr/>
        <a:lstStyle/>
        <a:p>
          <a:endParaRPr lang="en-US"/>
        </a:p>
      </dgm:t>
    </dgm:pt>
    <dgm:pt modelId="{A31BC00A-A506-47A5-897A-1A2B40DD0E39}" type="pres">
      <dgm:prSet presAssocID="{9DA01877-B0CE-420B-8007-6C6F803740F3}" presName="vert1" presStyleCnt="0"/>
      <dgm:spPr/>
    </dgm:pt>
    <dgm:pt modelId="{DF63246C-8654-49B5-B05D-68FC162D2370}" type="pres">
      <dgm:prSet presAssocID="{655CA34B-E24A-499C-AA4D-2D2356B3C3E0}" presName="thickLine" presStyleLbl="alignNode1" presStyleIdx="1" presStyleCnt="2"/>
      <dgm:spPr/>
    </dgm:pt>
    <dgm:pt modelId="{3B091DB2-B6F8-4703-9AF2-07C9D48DE58D}" type="pres">
      <dgm:prSet presAssocID="{655CA34B-E24A-499C-AA4D-2D2356B3C3E0}" presName="horz1" presStyleCnt="0"/>
      <dgm:spPr/>
    </dgm:pt>
    <dgm:pt modelId="{150E7853-E05D-485F-AB34-8CD499C2D0B5}" type="pres">
      <dgm:prSet presAssocID="{655CA34B-E24A-499C-AA4D-2D2356B3C3E0}" presName="tx1" presStyleLbl="revTx" presStyleIdx="1" presStyleCnt="2"/>
      <dgm:spPr/>
      <dgm:t>
        <a:bodyPr/>
        <a:lstStyle/>
        <a:p>
          <a:endParaRPr lang="en-US"/>
        </a:p>
      </dgm:t>
    </dgm:pt>
    <dgm:pt modelId="{E4AEFFE3-0F96-4340-B8B4-9C79D085AE49}" type="pres">
      <dgm:prSet presAssocID="{655CA34B-E24A-499C-AA4D-2D2356B3C3E0}" presName="vert1" presStyleCnt="0"/>
      <dgm:spPr/>
    </dgm:pt>
  </dgm:ptLst>
  <dgm:cxnLst>
    <dgm:cxn modelId="{19AE0343-529F-42D1-8656-7B0C154A0FD9}" type="presOf" srcId="{655CA34B-E24A-499C-AA4D-2D2356B3C3E0}" destId="{150E7853-E05D-485F-AB34-8CD499C2D0B5}" srcOrd="0" destOrd="0" presId="urn:microsoft.com/office/officeart/2008/layout/LinedList"/>
    <dgm:cxn modelId="{30B44602-A400-4149-A170-229A1EB891B3}" srcId="{25062253-195E-4490-9D35-5A222C8C4B7D}" destId="{9DA01877-B0CE-420B-8007-6C6F803740F3}" srcOrd="0" destOrd="0" parTransId="{4FDBC247-815A-4FD6-A119-31CBA531FC31}" sibTransId="{25C80FC4-01CD-4534-B7C9-BF798BF34181}"/>
    <dgm:cxn modelId="{B4F9D86E-EFA8-4C06-AEF7-C9A375BC053B}" type="presOf" srcId="{9DA01877-B0CE-420B-8007-6C6F803740F3}" destId="{FB7ECB32-433A-4704-8DAB-C4747AF22311}" srcOrd="0" destOrd="0" presId="urn:microsoft.com/office/officeart/2008/layout/LinedList"/>
    <dgm:cxn modelId="{687D3E6A-37F0-4654-927F-8D458B352ED5}" srcId="{25062253-195E-4490-9D35-5A222C8C4B7D}" destId="{655CA34B-E24A-499C-AA4D-2D2356B3C3E0}" srcOrd="1" destOrd="0" parTransId="{2A83D86A-4F8C-4422-99C6-E13BA43A36B0}" sibTransId="{834AD925-47E1-44C2-863B-73030B9EC931}"/>
    <dgm:cxn modelId="{BB3AAC22-ED12-43C4-A748-5EE7A907DC9B}" type="presOf" srcId="{25062253-195E-4490-9D35-5A222C8C4B7D}" destId="{2DBB20EB-137C-4898-8FB8-D6FCABD334FE}" srcOrd="0" destOrd="0" presId="urn:microsoft.com/office/officeart/2008/layout/LinedList"/>
    <dgm:cxn modelId="{DA39F91F-AE77-4354-B5FF-D8878E04C2F3}" type="presParOf" srcId="{2DBB20EB-137C-4898-8FB8-D6FCABD334FE}" destId="{24CBCB94-6734-45F1-B12F-B8C4DCAC575B}" srcOrd="0" destOrd="0" presId="urn:microsoft.com/office/officeart/2008/layout/LinedList"/>
    <dgm:cxn modelId="{478318A3-286B-44CF-BD7E-E930071A7A8E}" type="presParOf" srcId="{2DBB20EB-137C-4898-8FB8-D6FCABD334FE}" destId="{6189692D-D871-41DE-A085-6C84AE40EDCD}" srcOrd="1" destOrd="0" presId="urn:microsoft.com/office/officeart/2008/layout/LinedList"/>
    <dgm:cxn modelId="{78B069DF-0173-4EA6-BADE-8EE3792779D6}" type="presParOf" srcId="{6189692D-D871-41DE-A085-6C84AE40EDCD}" destId="{FB7ECB32-433A-4704-8DAB-C4747AF22311}" srcOrd="0" destOrd="0" presId="urn:microsoft.com/office/officeart/2008/layout/LinedList"/>
    <dgm:cxn modelId="{12EDD727-890E-4BFC-9719-367FAB88A2A2}" type="presParOf" srcId="{6189692D-D871-41DE-A085-6C84AE40EDCD}" destId="{A31BC00A-A506-47A5-897A-1A2B40DD0E39}" srcOrd="1" destOrd="0" presId="urn:microsoft.com/office/officeart/2008/layout/LinedList"/>
    <dgm:cxn modelId="{D5C62C67-1039-4402-A193-1E64442DCDF3}" type="presParOf" srcId="{2DBB20EB-137C-4898-8FB8-D6FCABD334FE}" destId="{DF63246C-8654-49B5-B05D-68FC162D2370}" srcOrd="2" destOrd="0" presId="urn:microsoft.com/office/officeart/2008/layout/LinedList"/>
    <dgm:cxn modelId="{4ADCBC4A-4EBD-4420-9F2D-E66BD53B2ABF}" type="presParOf" srcId="{2DBB20EB-137C-4898-8FB8-D6FCABD334FE}" destId="{3B091DB2-B6F8-4703-9AF2-07C9D48DE58D}" srcOrd="3" destOrd="0" presId="urn:microsoft.com/office/officeart/2008/layout/LinedList"/>
    <dgm:cxn modelId="{AAA5FFF1-8DE0-4E22-BF54-2CE3445224E6}" type="presParOf" srcId="{3B091DB2-B6F8-4703-9AF2-07C9D48DE58D}" destId="{150E7853-E05D-485F-AB34-8CD499C2D0B5}" srcOrd="0" destOrd="0" presId="urn:microsoft.com/office/officeart/2008/layout/LinedList"/>
    <dgm:cxn modelId="{BF1506DC-BCF7-4AAE-BCD7-15614F0A494C}" type="presParOf" srcId="{3B091DB2-B6F8-4703-9AF2-07C9D48DE58D}" destId="{E4AEFFE3-0F96-4340-B8B4-9C79D085AE4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B491D-0DEB-45B9-9B65-297D16C3B0D5}">
      <dsp:nvSpPr>
        <dsp:cNvPr id="0" name=""/>
        <dsp:cNvSpPr/>
      </dsp:nvSpPr>
      <dsp:spPr>
        <a:xfrm>
          <a:off x="0" y="2124"/>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0F4C8A-89DE-4AAF-824C-033304B8BC36}">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kern="1200">
              <a:hlinkClick xmlns:r="http://schemas.openxmlformats.org/officeDocument/2006/relationships" r:id="rId1"/>
            </a:rPr>
            <a:t>http://dataprivacyproject.org</a:t>
          </a:r>
          <a:r>
            <a:rPr lang="en-US" sz="2200" b="1" kern="1200"/>
            <a:t>: </a:t>
          </a:r>
          <a:r>
            <a:rPr lang="en-US" sz="2200" kern="1200"/>
            <a:t>teaches NYC library staff how information travels and is shared online, what risks users commonly encounter online, and how libraries can better protect patron privacy.</a:t>
          </a:r>
        </a:p>
      </dsp:txBody>
      <dsp:txXfrm>
        <a:off x="0" y="2124"/>
        <a:ext cx="7886700" cy="1449029"/>
      </dsp:txXfrm>
    </dsp:sp>
    <dsp:sp modelId="{EDE8255B-53B3-4CA0-9540-F434BDC25A34}">
      <dsp:nvSpPr>
        <dsp:cNvPr id="0" name=""/>
        <dsp:cNvSpPr/>
      </dsp:nvSpPr>
      <dsp:spPr>
        <a:xfrm>
          <a:off x="0" y="1451154"/>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FD3A75-5547-4D6F-BFE5-88CB5E42EFF4}">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kern="1200" dirty="0">
              <a:hlinkClick xmlns:r="http://schemas.openxmlformats.org/officeDocument/2006/relationships" r:id="rId2"/>
            </a:rPr>
            <a:t>https://www.sjpl.org/privacy</a:t>
          </a:r>
          <a:r>
            <a:rPr lang="en-US" sz="2200" kern="1200" dirty="0"/>
            <a:t>: San José Public Library developed the Virtual Privacy Lab, a free, encrypted online learning tool for all libraries to share with patrons.</a:t>
          </a:r>
        </a:p>
      </dsp:txBody>
      <dsp:txXfrm>
        <a:off x="0" y="1451154"/>
        <a:ext cx="7886700" cy="1449029"/>
      </dsp:txXfrm>
    </dsp:sp>
    <dsp:sp modelId="{35557B95-0CBB-43CA-BE85-CA6964BA0B13}">
      <dsp:nvSpPr>
        <dsp:cNvPr id="0" name=""/>
        <dsp:cNvSpPr/>
      </dsp:nvSpPr>
      <dsp:spPr>
        <a:xfrm>
          <a:off x="0" y="2900183"/>
          <a:ext cx="78867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D69E17-4C82-455E-86CB-9BAE71A51DF9}">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kern="1200" dirty="0">
              <a:hlinkClick xmlns:r="http://schemas.openxmlformats.org/officeDocument/2006/relationships" r:id="rId3"/>
            </a:rPr>
            <a:t>https://libraryfreedomproject.org</a:t>
          </a:r>
          <a:r>
            <a:rPr lang="en-US" sz="2200" kern="1200" dirty="0"/>
            <a:t>: teaches librarians about surveillance threats, privacy rights, and digital tools to thwart surveillance. </a:t>
          </a:r>
        </a:p>
      </dsp:txBody>
      <dsp:txXfrm>
        <a:off x="0" y="2900183"/>
        <a:ext cx="78867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BCB94-6734-45F1-B12F-B8C4DCAC575B}">
      <dsp:nvSpPr>
        <dsp:cNvPr id="0" name=""/>
        <dsp:cNvSpPr/>
      </dsp:nvSpPr>
      <dsp:spPr>
        <a:xfrm>
          <a:off x="0" y="0"/>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7ECB32-433A-4704-8DAB-C4747AF22311}">
      <dsp:nvSpPr>
        <dsp:cNvPr id="0" name=""/>
        <dsp:cNvSpPr/>
      </dsp:nvSpPr>
      <dsp:spPr>
        <a:xfrm>
          <a:off x="0" y="0"/>
          <a:ext cx="78867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Allows FBI agents to ask the Foreign Intelligence Surveillance Court to issue an ex </a:t>
          </a:r>
          <a:r>
            <a:rPr lang="en-US" sz="2800" kern="1200" dirty="0" err="1"/>
            <a:t>parte</a:t>
          </a:r>
          <a:r>
            <a:rPr lang="en-US" sz="2800" kern="1200" dirty="0"/>
            <a:t>, secret court order to obtain any kind of record or tangible thing when the record sought is for an investigation into terrorism or foreign espionage. </a:t>
          </a:r>
        </a:p>
      </dsp:txBody>
      <dsp:txXfrm>
        <a:off x="0" y="0"/>
        <a:ext cx="7886700" cy="2175669"/>
      </dsp:txXfrm>
    </dsp:sp>
    <dsp:sp modelId="{DF63246C-8654-49B5-B05D-68FC162D2370}">
      <dsp:nvSpPr>
        <dsp:cNvPr id="0" name=""/>
        <dsp:cNvSpPr/>
      </dsp:nvSpPr>
      <dsp:spPr>
        <a:xfrm>
          <a:off x="0" y="2175669"/>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E7853-E05D-485F-AB34-8CD499C2D0B5}">
      <dsp:nvSpPr>
        <dsp:cNvPr id="0" name=""/>
        <dsp:cNvSpPr/>
      </dsp:nvSpPr>
      <dsp:spPr>
        <a:xfrm>
          <a:off x="0" y="2175669"/>
          <a:ext cx="78867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t>Prohibits the recipient from notifying the target under suspicion, the press, or anyone else (except legal counsel) that a warrant has been served upon the library, or that records have been surrendered.</a:t>
          </a:r>
        </a:p>
      </dsp:txBody>
      <dsp:txXfrm>
        <a:off x="0" y="2175669"/>
        <a:ext cx="7886700" cy="21756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2382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1658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3025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6866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1884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8448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9613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386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977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74240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9/20/2019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10591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9/20/2019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13814265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imgres?imgurl=https://www.eff.org/files/issues/icon-privacy-1_0.png&amp;imgrefurl=https://www.eff.org/issues/privacy&amp;docid=Ds250yOKE9OGRM&amp;tbnid=cxaOcZUT-RGQZM:&amp;vet=10ahUKEwi_7trV1rLkAhVLq1kKHZmRB-AQMwh5KAMwAw..i&amp;w=1200&amp;h=600&amp;bih=655&amp;biw=1366&amp;q=privacy%20images&amp;ved=0ahUKEwi_7trV1rLkAhVLq1kKHZmRB-AQMwh5KAMwAw&amp;iact=mrc&amp;uact=8"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imgres?imgurl=http://4.bp.blogspot.com/-LcgwleFxm6M/VbjbV08IuoI/AAAAAAAAAbE/EBvHSWjW_qc/s1600/GA%2BCode.JPG&amp;imgrefurl=https://www.jdsupra.com/legalnews/georgia-becomes-the-first-state-to-75832/&amp;docid=X3D2mutMt6n0DM&amp;tbnid=MQO4oAtjzcxODM:&amp;vet=10ahUKEwiUv7POxZ7kAhXDdN8KHZngAhcQMwiBAigCMAI..i&amp;w=1600&amp;h=1195&amp;bih=655&amp;biw=1366&amp;q=Georgia%20code%20books&amp;ved=0ahUKEwiUv7POxZ7kAhXDdN8KHZngAhcQMwiBAigCMAI&amp;iact=mrc&amp;uact=8" TargetMode="External"/><Relationship Id="rId1" Type="http://schemas.openxmlformats.org/officeDocument/2006/relationships/slideLayout" Target="../slideLayouts/slideLayout2.xml"/><Relationship Id="rId4" Type="http://schemas.openxmlformats.org/officeDocument/2006/relationships/hyperlink" Target="http://learning.georgialibraries.org/?s=marti&amp;search-type=defaul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ogle.com/imgres?imgurl=http://www.ala.org/news/sites/ala.org.news/files/news/pressreleaseimages/Macrina%20-%20Anonymity%20full%20size%20rgb.jpg&amp;imgrefurl=http://www.ala.org/news/member-news/2019/05/anonymity-examined-new-book-center-future-libraries&amp;docid=YWHY61Ekzm8nwM&amp;tbnid=F5y-j1Ep_OoF0M:&amp;vet=10ahUKEwiH-qH5wp7kAhUwh-AKHV7uDHoQMwhBKAAwAA..i&amp;w=1500&amp;h=2100&amp;bih=655&amp;biw=1366&amp;q=anonymity%20by%20macrina%20and%20cooper&amp;ved=0ahUKEwiH-qH5wp7kAhUwh-AKHV7uDHoQMwhBKAAwAA&amp;iact=mrc&amp;uact=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imgres?imgurl=https://cdn1.vectorstock.com/i/1000x1000/57/25/masked-man-vector-55725.jpg&amp;imgrefurl=https://www.vectorstock.com/royalty-free-vector/masked-man-vector-55725&amp;docid=Nn4yCCQmplCHAM&amp;tbnid=ZAPzwC8OFuCvLM:&amp;vet=10ahUKEwiKwOrqzrLkAhWmwFkKHW7CAuUQMwhrKAcwBw..i&amp;w=909&amp;h=1080&amp;bih=655&amp;biw=1366&amp;q=masked%20person%20images&amp;ved=0ahUKEwiKwOrqzrLkAhWmwFkKHW7CAuUQMwhrKAcwBw&amp;iact=mrc&amp;uact=8"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CDA1A2E9-63FE-408D-A803-8E306ECAB4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F50309-FB2C-46D4-886E-3055080859C0}"/>
              </a:ext>
            </a:extLst>
          </p:cNvPr>
          <p:cNvSpPr>
            <a:spLocks noGrp="1"/>
          </p:cNvSpPr>
          <p:nvPr>
            <p:ph type="ctrTitle"/>
          </p:nvPr>
        </p:nvSpPr>
        <p:spPr>
          <a:xfrm>
            <a:off x="825501" y="1139687"/>
            <a:ext cx="7616134" cy="2595284"/>
          </a:xfrm>
        </p:spPr>
        <p:txBody>
          <a:bodyPr anchor="ctr">
            <a:normAutofit/>
          </a:bodyPr>
          <a:lstStyle/>
          <a:p>
            <a:pPr algn="l"/>
            <a:r>
              <a:rPr lang="en-US" sz="5100" dirty="0">
                <a:solidFill>
                  <a:srgbClr val="FFFFFF"/>
                </a:solidFill>
              </a:rPr>
              <a:t>Anonymity for Library Users:</a:t>
            </a:r>
            <a:br>
              <a:rPr lang="en-US" sz="5100" dirty="0">
                <a:solidFill>
                  <a:srgbClr val="FFFFFF"/>
                </a:solidFill>
              </a:rPr>
            </a:br>
            <a:r>
              <a:rPr lang="en-US" sz="5100" dirty="0">
                <a:solidFill>
                  <a:srgbClr val="FFFFFF"/>
                </a:solidFill>
              </a:rPr>
              <a:t>Balancing Legal Obligations</a:t>
            </a:r>
          </a:p>
        </p:txBody>
      </p:sp>
      <p:sp>
        <p:nvSpPr>
          <p:cNvPr id="9" name="Rectangle 12">
            <a:extLst>
              <a:ext uri="{FF2B5EF4-FFF2-40B4-BE49-F238E27FC236}">
                <a16:creationId xmlns:a16="http://schemas.microsoft.com/office/drawing/2014/main" id="{FBE9F90C-C163-435B-9A68-D15C92D1CF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5024434"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EDCDEDD5-219B-4102-8E20-BCA6F29BABFB}"/>
              </a:ext>
            </a:extLst>
          </p:cNvPr>
          <p:cNvSpPr>
            <a:spLocks noGrp="1"/>
          </p:cNvSpPr>
          <p:nvPr>
            <p:ph type="subTitle" idx="1"/>
          </p:nvPr>
        </p:nvSpPr>
        <p:spPr>
          <a:xfrm>
            <a:off x="809625" y="4843002"/>
            <a:ext cx="4075109" cy="1234345"/>
          </a:xfrm>
        </p:spPr>
        <p:txBody>
          <a:bodyPr anchor="ctr">
            <a:normAutofit/>
          </a:bodyPr>
          <a:lstStyle/>
          <a:p>
            <a:pPr algn="l">
              <a:spcAft>
                <a:spcPts val="450"/>
              </a:spcAft>
            </a:pPr>
            <a:r>
              <a:rPr lang="en-US" sz="1700" dirty="0">
                <a:solidFill>
                  <a:srgbClr val="1B1B1B"/>
                </a:solidFill>
              </a:rPr>
              <a:t>Marti A. Minor </a:t>
            </a:r>
          </a:p>
          <a:p>
            <a:pPr algn="l">
              <a:spcAft>
                <a:spcPts val="450"/>
              </a:spcAft>
            </a:pPr>
            <a:r>
              <a:rPr lang="en-US" sz="1700" dirty="0">
                <a:solidFill>
                  <a:srgbClr val="1B1B1B"/>
                </a:solidFill>
              </a:rPr>
              <a:t>Library Law Consulting</a:t>
            </a:r>
          </a:p>
          <a:p>
            <a:pPr algn="l">
              <a:spcAft>
                <a:spcPts val="450"/>
              </a:spcAft>
            </a:pPr>
            <a:r>
              <a:rPr lang="en-US" sz="1700" dirty="0">
                <a:solidFill>
                  <a:srgbClr val="1B1B1B"/>
                </a:solidFill>
              </a:rPr>
              <a:t>September 2019</a:t>
            </a:r>
          </a:p>
        </p:txBody>
      </p:sp>
      <p:pic>
        <p:nvPicPr>
          <p:cNvPr id="6" name="Picture 5" descr="A picture containing object&#10;&#10;Description automatically generated">
            <a:extLst>
              <a:ext uri="{FF2B5EF4-FFF2-40B4-BE49-F238E27FC236}">
                <a16:creationId xmlns:a16="http://schemas.microsoft.com/office/drawing/2014/main" id="{DFF65353-1E7B-408A-B1E0-ED7D1AB4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3547" y="4648201"/>
            <a:ext cx="1134748" cy="1632648"/>
          </a:xfrm>
          <a:prstGeom prst="rect">
            <a:avLst/>
          </a:prstGeom>
        </p:spPr>
      </p:pic>
      <p:sp>
        <p:nvSpPr>
          <p:cNvPr id="10" name="Rectangle 14">
            <a:extLst>
              <a:ext uri="{FF2B5EF4-FFF2-40B4-BE49-F238E27FC236}">
                <a16:creationId xmlns:a16="http://schemas.microsoft.com/office/drawing/2014/main" id="{1A882A9F-F4E9-4E23-8F0B-20B5DF42EA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5D534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42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762C-6844-41BF-84C7-C899C9144D4D}"/>
              </a:ext>
            </a:extLst>
          </p:cNvPr>
          <p:cNvSpPr>
            <a:spLocks noGrp="1"/>
          </p:cNvSpPr>
          <p:nvPr>
            <p:ph type="title"/>
          </p:nvPr>
        </p:nvSpPr>
        <p:spPr>
          <a:xfrm>
            <a:off x="6014464" y="481264"/>
            <a:ext cx="2776688" cy="3907856"/>
          </a:xfrm>
        </p:spPr>
        <p:txBody>
          <a:bodyPr vert="horz" lIns="91440" tIns="45720" rIns="91440" bIns="45720" rtlCol="0" anchor="b">
            <a:normAutofit/>
          </a:bodyPr>
          <a:lstStyle/>
          <a:p>
            <a:r>
              <a:rPr lang="en-US" sz="4200"/>
              <a:t>Where Anonymity &amp; Legal Obligations Collide</a:t>
            </a:r>
          </a:p>
        </p:txBody>
      </p:sp>
      <p:sp>
        <p:nvSpPr>
          <p:cNvPr id="3" name="Text Placeholder 2">
            <a:extLst>
              <a:ext uri="{FF2B5EF4-FFF2-40B4-BE49-F238E27FC236}">
                <a16:creationId xmlns:a16="http://schemas.microsoft.com/office/drawing/2014/main" id="{8D5F63B5-80C1-40C2-AC7F-BE761FFCA7FF}"/>
              </a:ext>
            </a:extLst>
          </p:cNvPr>
          <p:cNvSpPr>
            <a:spLocks noGrp="1"/>
          </p:cNvSpPr>
          <p:nvPr>
            <p:ph type="body" idx="1"/>
          </p:nvPr>
        </p:nvSpPr>
        <p:spPr>
          <a:xfrm>
            <a:off x="6014463" y="4552748"/>
            <a:ext cx="2776690" cy="1848051"/>
          </a:xfrm>
        </p:spPr>
        <p:txBody>
          <a:bodyPr vert="horz" lIns="91440" tIns="45720" rIns="91440" bIns="45720" rtlCol="0">
            <a:normAutofit/>
          </a:bodyPr>
          <a:lstStyle/>
          <a:p>
            <a:r>
              <a:rPr lang="en-US"/>
              <a:t>Official Requests Involving Law Enforcement or Judicial Authority</a:t>
            </a:r>
          </a:p>
        </p:txBody>
      </p:sp>
      <p:sp>
        <p:nvSpPr>
          <p:cNvPr id="26" name="Rectangle 25">
            <a:extLst>
              <a:ext uri="{FF2B5EF4-FFF2-40B4-BE49-F238E27FC236}">
                <a16:creationId xmlns:a16="http://schemas.microsoft.com/office/drawing/2014/main" id="{9D545981-1F24-46A6-8AFC-3740CC5774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50992" cy="6858000"/>
          </a:xfrm>
          <a:prstGeom prst="rect">
            <a:avLst/>
          </a:prstGeom>
          <a:solidFill>
            <a:srgbClr val="4F3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52F09FA-59B0-41E4-9F79-D0EB15CBAD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52703" y="481264"/>
            <a:ext cx="181737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FB98A08-FC4C-4C6C-8CAE-410223C6DD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2503727"/>
            <a:ext cx="3006599"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45B76DB-D1C4-4F1E-A284-919400D7F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887" y="2981112"/>
            <a:ext cx="2763774" cy="2928586"/>
          </a:xfrm>
          <a:prstGeom prst="rect">
            <a:avLst/>
          </a:prstGeom>
        </p:spPr>
      </p:pic>
      <p:sp>
        <p:nvSpPr>
          <p:cNvPr id="32" name="Rectangle 31">
            <a:extLst>
              <a:ext uri="{FF2B5EF4-FFF2-40B4-BE49-F238E27FC236}">
                <a16:creationId xmlns:a16="http://schemas.microsoft.com/office/drawing/2014/main" id="{66D4C1A7-0A94-46CF-9056-E836CBFB70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481264"/>
            <a:ext cx="1809285" cy="28571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FCD2926A-0D76-4037-BCF8-9020020EADAB}"/>
              </a:ext>
            </a:extLst>
          </p:cNvPr>
          <p:cNvPicPr>
            <a:picLocks noChangeAspect="1"/>
          </p:cNvPicPr>
          <p:nvPr/>
        </p:nvPicPr>
        <p:blipFill rotWithShape="1">
          <a:blip r:embed="rId3">
            <a:extLst>
              <a:ext uri="{28A0092B-C50C-407E-A947-70E740481C1C}">
                <a14:useLocalDpi xmlns:a14="http://schemas.microsoft.com/office/drawing/2010/main" val="0"/>
              </a:ext>
            </a:extLst>
          </a:blip>
          <a:srcRect l="12525" r="14962" b="-1"/>
          <a:stretch/>
        </p:blipFill>
        <p:spPr>
          <a:xfrm>
            <a:off x="3663533" y="642103"/>
            <a:ext cx="1463661" cy="2523128"/>
          </a:xfrm>
          <a:prstGeom prst="rect">
            <a:avLst/>
          </a:prstGeom>
        </p:spPr>
      </p:pic>
      <p:sp>
        <p:nvSpPr>
          <p:cNvPr id="34" name="Rectangle 33">
            <a:extLst>
              <a:ext uri="{FF2B5EF4-FFF2-40B4-BE49-F238E27FC236}">
                <a16:creationId xmlns:a16="http://schemas.microsoft.com/office/drawing/2014/main" id="{12022B2F-C34E-42AC-A514-49AF306FA9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1" y="3499239"/>
            <a:ext cx="1809285" cy="2887845"/>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84A66149-2431-4D78-A158-60F086A1247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0835" y="4459986"/>
            <a:ext cx="2468880" cy="0"/>
          </a:xfrm>
          <a:prstGeom prst="line">
            <a:avLst/>
          </a:prstGeom>
          <a:ln w="19050">
            <a:solidFill>
              <a:srgbClr val="4F3F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405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F6CCC9-343B-47ED-A956-686412CCDA5F}"/>
              </a:ext>
            </a:extLst>
          </p:cNvPr>
          <p:cNvSpPr>
            <a:spLocks noGrp="1"/>
          </p:cNvSpPr>
          <p:nvPr>
            <p:ph type="title"/>
          </p:nvPr>
        </p:nvSpPr>
        <p:spPr>
          <a:xfrm>
            <a:off x="1178858" y="1573586"/>
            <a:ext cx="6841938" cy="1325563"/>
          </a:xfrm>
        </p:spPr>
        <p:txBody>
          <a:bodyPr>
            <a:normAutofit/>
          </a:bodyPr>
          <a:lstStyle/>
          <a:p>
            <a:r>
              <a:rPr lang="en-US" dirty="0"/>
              <a:t>Request for Voluntary Assistance</a:t>
            </a:r>
          </a:p>
        </p:txBody>
      </p:sp>
      <p:sp>
        <p:nvSpPr>
          <p:cNvPr id="5" name="Content Placeholder 4">
            <a:extLst>
              <a:ext uri="{FF2B5EF4-FFF2-40B4-BE49-F238E27FC236}">
                <a16:creationId xmlns:a16="http://schemas.microsoft.com/office/drawing/2014/main" id="{762085AC-2368-429B-AD9F-328F0B6B2798}"/>
              </a:ext>
            </a:extLst>
          </p:cNvPr>
          <p:cNvSpPr>
            <a:spLocks noGrp="1"/>
          </p:cNvSpPr>
          <p:nvPr>
            <p:ph idx="1"/>
          </p:nvPr>
        </p:nvSpPr>
        <p:spPr>
          <a:xfrm>
            <a:off x="1178858" y="3060017"/>
            <a:ext cx="4549588" cy="2438546"/>
          </a:xfrm>
        </p:spPr>
        <p:txBody>
          <a:bodyPr>
            <a:normAutofit/>
          </a:bodyPr>
          <a:lstStyle/>
          <a:p>
            <a:r>
              <a:rPr lang="en-US" sz="2100" dirty="0"/>
              <a:t>Investigators are free to ask questions.</a:t>
            </a:r>
          </a:p>
          <a:p>
            <a:r>
              <a:rPr lang="en-US" sz="2100" dirty="0"/>
              <a:t>Library personnel have the discretion to refuse</a:t>
            </a:r>
          </a:p>
          <a:p>
            <a:r>
              <a:rPr lang="en-US" sz="2100" dirty="0"/>
              <a:t>If official law enforcement is asking, library employee is required to give nothing more than his/her name.</a:t>
            </a:r>
          </a:p>
        </p:txBody>
      </p:sp>
      <p:sp>
        <p:nvSpPr>
          <p:cNvPr id="12"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4"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113971" y="1685652"/>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7" name="Picture 6" descr="A group of people performing on a counter&#10;&#10;Description automatically generated">
            <a:extLst>
              <a:ext uri="{FF2B5EF4-FFF2-40B4-BE49-F238E27FC236}">
                <a16:creationId xmlns:a16="http://schemas.microsoft.com/office/drawing/2014/main" id="{7208ECC3-44AD-4E86-9AD0-5CC16CF1FC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971" y="3531447"/>
            <a:ext cx="1906825" cy="1514767"/>
          </a:xfrm>
          <a:prstGeom prst="rect">
            <a:avLst/>
          </a:prstGeom>
        </p:spPr>
      </p:pic>
    </p:spTree>
    <p:extLst>
      <p:ext uri="{BB962C8B-B14F-4D97-AF65-F5344CB8AC3E}">
        <p14:creationId xmlns:p14="http://schemas.microsoft.com/office/powerpoint/2010/main" val="419783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8FEA-6783-4763-A808-BE4A8E74F7C9}"/>
              </a:ext>
            </a:extLst>
          </p:cNvPr>
          <p:cNvSpPr>
            <a:spLocks noGrp="1"/>
          </p:cNvSpPr>
          <p:nvPr>
            <p:ph type="title"/>
          </p:nvPr>
        </p:nvSpPr>
        <p:spPr>
          <a:xfrm>
            <a:off x="1178858" y="1129640"/>
            <a:ext cx="6841938" cy="1325563"/>
          </a:xfrm>
        </p:spPr>
        <p:txBody>
          <a:bodyPr>
            <a:normAutofit/>
          </a:bodyPr>
          <a:lstStyle/>
          <a:p>
            <a:r>
              <a:rPr lang="en-US" dirty="0"/>
              <a:t>Subpoena</a:t>
            </a:r>
          </a:p>
        </p:txBody>
      </p:sp>
      <p:sp>
        <p:nvSpPr>
          <p:cNvPr id="3" name="Content Placeholder 2">
            <a:extLst>
              <a:ext uri="{FF2B5EF4-FFF2-40B4-BE49-F238E27FC236}">
                <a16:creationId xmlns:a16="http://schemas.microsoft.com/office/drawing/2014/main" id="{0284BB1B-9787-429E-82D7-E8D0698D2F8B}"/>
              </a:ext>
            </a:extLst>
          </p:cNvPr>
          <p:cNvSpPr>
            <a:spLocks noGrp="1"/>
          </p:cNvSpPr>
          <p:nvPr>
            <p:ph idx="1"/>
          </p:nvPr>
        </p:nvSpPr>
        <p:spPr>
          <a:xfrm>
            <a:off x="1257276" y="2251820"/>
            <a:ext cx="4549588" cy="2901137"/>
          </a:xfrm>
        </p:spPr>
        <p:txBody>
          <a:bodyPr>
            <a:noAutofit/>
          </a:bodyPr>
          <a:lstStyle/>
          <a:p>
            <a:pPr marL="0" indent="0">
              <a:buNone/>
            </a:pPr>
            <a:r>
              <a:rPr lang="en-US" sz="2000" dirty="0"/>
              <a:t>A court order to appear at a specified time and place to give testimony or provide physical evidence such as documents.</a:t>
            </a:r>
          </a:p>
          <a:p>
            <a:pPr lvl="1"/>
            <a:r>
              <a:rPr lang="en-US" sz="2000" dirty="0"/>
              <a:t>Can be issued by a lawyer rather than a judge.</a:t>
            </a:r>
          </a:p>
          <a:p>
            <a:pPr lvl="1"/>
            <a:r>
              <a:rPr lang="en-US" sz="2000" dirty="0"/>
              <a:t>Courtesy goes a long way in the legal world—if you need a more convenient date, ask for it, nicely!</a:t>
            </a:r>
          </a:p>
          <a:p>
            <a:pPr lvl="1"/>
            <a:r>
              <a:rPr lang="en-US" sz="2000" dirty="0"/>
              <a:t>If you believe the info requested is confidential, ask the court for a protective order (legal counsel).</a:t>
            </a:r>
          </a:p>
        </p:txBody>
      </p:sp>
      <p:sp>
        <p:nvSpPr>
          <p:cNvPr id="17"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9"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113971" y="1685652"/>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9" name="Picture 3" descr="C:\Users\minorm\AppData\Local\Microsoft\Windows\Temporary Internet Files\Content.IE5\2056DZ72\diritto-allo-studio[1].jpg">
            <a:extLst>
              <a:ext uri="{FF2B5EF4-FFF2-40B4-BE49-F238E27FC236}">
                <a16:creationId xmlns:a16="http://schemas.microsoft.com/office/drawing/2014/main" id="{307FB484-1B66-4484-B920-E7112368EB27}"/>
              </a:ext>
            </a:extLst>
          </p:cNvPr>
          <p:cNvPicPr>
            <a:picLocks noChangeAspect="1" noChangeArrowheads="1"/>
          </p:cNvPicPr>
          <p:nvPr/>
        </p:nvPicPr>
        <p:blipFill>
          <a:blip r:embed="rId2" cstate="print"/>
          <a:stretch>
            <a:fillRect/>
          </a:stretch>
        </p:blipFill>
        <p:spPr bwMode="auto">
          <a:xfrm>
            <a:off x="6113971" y="3224754"/>
            <a:ext cx="1906825" cy="2128152"/>
          </a:xfrm>
          <a:prstGeom prst="rect">
            <a:avLst/>
          </a:prstGeom>
          <a:noFill/>
        </p:spPr>
      </p:pic>
    </p:spTree>
    <p:extLst>
      <p:ext uri="{BB962C8B-B14F-4D97-AF65-F5344CB8AC3E}">
        <p14:creationId xmlns:p14="http://schemas.microsoft.com/office/powerpoint/2010/main" val="3432033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593C2EF6-3275-459C-8E64-B793CA4FF2E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643270" y="211123"/>
            <a:ext cx="5088835" cy="6683484"/>
          </a:xfrm>
        </p:spPr>
      </p:pic>
    </p:spTree>
    <p:extLst>
      <p:ext uri="{BB962C8B-B14F-4D97-AF65-F5344CB8AC3E}">
        <p14:creationId xmlns:p14="http://schemas.microsoft.com/office/powerpoint/2010/main" val="2885309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31BBFE-32AF-4B52-AF72-C3A56B0C3412}"/>
              </a:ext>
            </a:extLst>
          </p:cNvPr>
          <p:cNvSpPr>
            <a:spLocks noGrp="1"/>
          </p:cNvSpPr>
          <p:nvPr>
            <p:ph type="title"/>
          </p:nvPr>
        </p:nvSpPr>
        <p:spPr>
          <a:xfrm>
            <a:off x="1178858" y="1573586"/>
            <a:ext cx="6841938" cy="1325563"/>
          </a:xfrm>
        </p:spPr>
        <p:txBody>
          <a:bodyPr>
            <a:normAutofit/>
          </a:bodyPr>
          <a:lstStyle/>
          <a:p>
            <a:r>
              <a:rPr lang="en-US" dirty="0"/>
              <a:t>Search Warrant</a:t>
            </a:r>
          </a:p>
        </p:txBody>
      </p:sp>
      <p:sp>
        <p:nvSpPr>
          <p:cNvPr id="5" name="Content Placeholder 4">
            <a:extLst>
              <a:ext uri="{FF2B5EF4-FFF2-40B4-BE49-F238E27FC236}">
                <a16:creationId xmlns:a16="http://schemas.microsoft.com/office/drawing/2014/main" id="{8D32251C-7ACE-4D31-9942-309F460DF1EE}"/>
              </a:ext>
            </a:extLst>
          </p:cNvPr>
          <p:cNvSpPr>
            <a:spLocks noGrp="1"/>
          </p:cNvSpPr>
          <p:nvPr>
            <p:ph idx="1"/>
          </p:nvPr>
        </p:nvSpPr>
        <p:spPr>
          <a:xfrm>
            <a:off x="1178858" y="3060017"/>
            <a:ext cx="4549588" cy="2438546"/>
          </a:xfrm>
        </p:spPr>
        <p:txBody>
          <a:bodyPr>
            <a:normAutofit/>
          </a:bodyPr>
          <a:lstStyle/>
          <a:p>
            <a:r>
              <a:rPr lang="en-US" sz="1900" dirty="0"/>
              <a:t>To obtain, law enforcement must go before a judge and give facts under oath.</a:t>
            </a:r>
          </a:p>
          <a:p>
            <a:r>
              <a:rPr lang="en-US" sz="1900" dirty="0"/>
              <a:t>These facts must show probable cause to believe that certain illegal items or evidence of a crime will be found in the place to be searched.</a:t>
            </a:r>
          </a:p>
          <a:p>
            <a:r>
              <a:rPr lang="en-US" sz="1900" dirty="0"/>
              <a:t> The items and the place that is to be searched must be specifically described.</a:t>
            </a:r>
          </a:p>
        </p:txBody>
      </p:sp>
      <p:sp>
        <p:nvSpPr>
          <p:cNvPr id="11"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3"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113971" y="1685652"/>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6" name="Picture 3" descr="C:\Users\minorm\AppData\Local\Microsoft\Windows\Temporary Internet Files\Content.IE5\ZTLLH49A\285823618_orig[1].gif">
            <a:extLst>
              <a:ext uri="{FF2B5EF4-FFF2-40B4-BE49-F238E27FC236}">
                <a16:creationId xmlns:a16="http://schemas.microsoft.com/office/drawing/2014/main" id="{7D84BAB3-529B-42DF-99C7-BBC3EAF6C9EE}"/>
              </a:ext>
            </a:extLst>
          </p:cNvPr>
          <p:cNvPicPr>
            <a:picLocks noChangeAspect="1" noChangeArrowheads="1"/>
          </p:cNvPicPr>
          <p:nvPr/>
        </p:nvPicPr>
        <p:blipFill>
          <a:blip r:embed="rId2" cstate="print"/>
          <a:stretch>
            <a:fillRect/>
          </a:stretch>
        </p:blipFill>
        <p:spPr bwMode="auto">
          <a:xfrm>
            <a:off x="6113971" y="3747839"/>
            <a:ext cx="1906825" cy="1081983"/>
          </a:xfrm>
          <a:prstGeom prst="rect">
            <a:avLst/>
          </a:prstGeom>
          <a:noFill/>
        </p:spPr>
      </p:pic>
    </p:spTree>
    <p:extLst>
      <p:ext uri="{BB962C8B-B14F-4D97-AF65-F5344CB8AC3E}">
        <p14:creationId xmlns:p14="http://schemas.microsoft.com/office/powerpoint/2010/main" val="201136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5D7C58-3718-4030-9E7E-A136AE949510}"/>
              </a:ext>
            </a:extLst>
          </p:cNvPr>
          <p:cNvSpPr/>
          <p:nvPr/>
        </p:nvSpPr>
        <p:spPr>
          <a:xfrm>
            <a:off x="424071" y="198783"/>
            <a:ext cx="8507894" cy="5909310"/>
          </a:xfrm>
          <a:prstGeom prst="rect">
            <a:avLst/>
          </a:prstGeom>
        </p:spPr>
        <p:txBody>
          <a:bodyPr wrap="square">
            <a:spAutoFit/>
          </a:bodyPr>
          <a:lstStyle/>
          <a:p>
            <a:r>
              <a:rPr lang="en-US" b="1" i="1" dirty="0">
                <a:solidFill>
                  <a:srgbClr val="000000"/>
                </a:solidFill>
                <a:latin typeface="&amp;quot"/>
              </a:rPr>
              <a:t>Search Warrant</a:t>
            </a:r>
            <a:endParaRPr lang="en-US" dirty="0">
              <a:solidFill>
                <a:srgbClr val="000000"/>
              </a:solidFill>
              <a:latin typeface="&amp;quot"/>
            </a:endParaRPr>
          </a:p>
          <a:p>
            <a:r>
              <a:rPr lang="en-US" i="1" dirty="0">
                <a:solidFill>
                  <a:srgbClr val="000000"/>
                </a:solidFill>
                <a:latin typeface="&amp;quot"/>
              </a:rPr>
              <a:t>GEORGIA, __________________ COUNTY</a:t>
            </a:r>
            <a:endParaRPr lang="en-US" dirty="0">
              <a:solidFill>
                <a:srgbClr val="000000"/>
              </a:solidFill>
              <a:latin typeface="&amp;quot"/>
            </a:endParaRPr>
          </a:p>
          <a:p>
            <a:r>
              <a:rPr lang="en-US" i="1" dirty="0">
                <a:solidFill>
                  <a:srgbClr val="000000"/>
                </a:solidFill>
                <a:latin typeface="&amp;quot"/>
              </a:rPr>
              <a:t>To ________________________________________</a:t>
            </a:r>
            <a:endParaRPr lang="en-US" dirty="0">
              <a:solidFill>
                <a:srgbClr val="000000"/>
              </a:solidFill>
              <a:latin typeface="&amp;quot"/>
            </a:endParaRPr>
          </a:p>
          <a:p>
            <a:r>
              <a:rPr lang="en-US" i="1" dirty="0">
                <a:solidFill>
                  <a:srgbClr val="000000"/>
                </a:solidFill>
                <a:latin typeface="&amp;quot"/>
              </a:rPr>
              <a:t>(name of Peace Officer making complaint)</a:t>
            </a:r>
            <a:endParaRPr lang="en-US" dirty="0">
              <a:solidFill>
                <a:srgbClr val="000000"/>
              </a:solidFill>
              <a:latin typeface="&amp;quot"/>
            </a:endParaRPr>
          </a:p>
          <a:p>
            <a:r>
              <a:rPr lang="en-US" i="1" dirty="0">
                <a:solidFill>
                  <a:srgbClr val="000000"/>
                </a:solidFill>
                <a:latin typeface="&amp;quot"/>
              </a:rPr>
              <a:t>and to all and singular the Peace Officers of the State of Georgia,</a:t>
            </a:r>
            <a:endParaRPr lang="en-US" dirty="0">
              <a:solidFill>
                <a:srgbClr val="000000"/>
              </a:solidFill>
              <a:latin typeface="&amp;quot"/>
            </a:endParaRPr>
          </a:p>
          <a:p>
            <a:r>
              <a:rPr lang="en-US" i="1" dirty="0">
                <a:solidFill>
                  <a:srgbClr val="000000"/>
                </a:solidFill>
                <a:latin typeface="&amp;quot"/>
              </a:rPr>
              <a:t>"GREETINGS":</a:t>
            </a:r>
            <a:endParaRPr lang="en-US" dirty="0">
              <a:solidFill>
                <a:srgbClr val="000000"/>
              </a:solidFill>
              <a:latin typeface="&amp;quot"/>
            </a:endParaRPr>
          </a:p>
          <a:p>
            <a:r>
              <a:rPr lang="en-US" i="1" dirty="0">
                <a:solidFill>
                  <a:srgbClr val="000000"/>
                </a:solidFill>
                <a:latin typeface="&amp;quot"/>
              </a:rPr>
              <a:t>The foregoing affidavit and complaint having been duly made before me and the same, together with the facts submitted under oath contained therein having satisfied me that there is probable cause to believe that the property described therein is being unlawfully concealed in and upon the premises described therein of _____________________</a:t>
            </a:r>
            <a:endParaRPr lang="en-US" dirty="0">
              <a:solidFill>
                <a:srgbClr val="000000"/>
              </a:solidFill>
              <a:latin typeface="&amp;quot"/>
            </a:endParaRPr>
          </a:p>
          <a:p>
            <a:r>
              <a:rPr lang="en-US" i="1" dirty="0">
                <a:solidFill>
                  <a:srgbClr val="000000"/>
                </a:solidFill>
                <a:latin typeface="&amp;quot"/>
              </a:rPr>
              <a:t>YOU ARE HEREBY COMMANDED to enter and search said described premises, serving this warrant, and if the property described or any portion of it be found there to seize it, leaving a copy of this warrant and a receipt for the property taken, and prepare a written inventory of the property seized and return this warrant and bring the property before me within 10 days of this date or some other judicial officer, as required by law.</a:t>
            </a:r>
            <a:endParaRPr lang="en-US" dirty="0">
              <a:solidFill>
                <a:srgbClr val="000000"/>
              </a:solidFill>
              <a:latin typeface="&amp;quot"/>
            </a:endParaRPr>
          </a:p>
          <a:p>
            <a:r>
              <a:rPr lang="en-US" i="1" dirty="0">
                <a:solidFill>
                  <a:srgbClr val="000000"/>
                </a:solidFill>
                <a:latin typeface="&amp;quot"/>
              </a:rPr>
              <a:t>Given under my hand and seal this _______ day of ______________ ,</a:t>
            </a:r>
            <a:endParaRPr lang="en-US" dirty="0">
              <a:solidFill>
                <a:srgbClr val="000000"/>
              </a:solidFill>
              <a:latin typeface="&amp;quot"/>
            </a:endParaRPr>
          </a:p>
          <a:p>
            <a:r>
              <a:rPr lang="en-US" i="1" dirty="0">
                <a:solidFill>
                  <a:srgbClr val="000000"/>
                </a:solidFill>
                <a:latin typeface="&amp;quot"/>
              </a:rPr>
              <a:t>20 ______</a:t>
            </a:r>
            <a:endParaRPr lang="en-US" dirty="0">
              <a:solidFill>
                <a:srgbClr val="000000"/>
              </a:solidFill>
              <a:latin typeface="&amp;quot"/>
            </a:endParaRPr>
          </a:p>
          <a:p>
            <a:r>
              <a:rPr lang="en-US" i="1" dirty="0">
                <a:solidFill>
                  <a:srgbClr val="000000"/>
                </a:solidFill>
                <a:latin typeface="&amp;quot"/>
              </a:rPr>
              <a:t>at _______ O'clock ___ M.</a:t>
            </a:r>
            <a:br>
              <a:rPr lang="en-US" i="1" dirty="0">
                <a:solidFill>
                  <a:srgbClr val="000000"/>
                </a:solidFill>
                <a:latin typeface="&amp;quot"/>
              </a:rPr>
            </a:br>
            <a:r>
              <a:rPr lang="en-US" i="1" dirty="0">
                <a:solidFill>
                  <a:srgbClr val="000000"/>
                </a:solidFill>
                <a:latin typeface="&amp;quot"/>
              </a:rPr>
              <a:t/>
            </a:r>
            <a:br>
              <a:rPr lang="en-US" i="1" dirty="0">
                <a:solidFill>
                  <a:srgbClr val="000000"/>
                </a:solidFill>
                <a:latin typeface="&amp;quot"/>
              </a:rPr>
            </a:br>
            <a:r>
              <a:rPr lang="en-US" i="1" dirty="0">
                <a:solidFill>
                  <a:srgbClr val="000000"/>
                </a:solidFill>
                <a:latin typeface="&amp;quot"/>
              </a:rPr>
              <a:t>_______________________________________________</a:t>
            </a:r>
            <a:r>
              <a:rPr lang="en-US" dirty="0">
                <a:solidFill>
                  <a:srgbClr val="000000"/>
                </a:solidFill>
                <a:latin typeface="&amp;quot"/>
              </a:rPr>
              <a:t/>
            </a:r>
            <a:br>
              <a:rPr lang="en-US" dirty="0">
                <a:solidFill>
                  <a:srgbClr val="000000"/>
                </a:solidFill>
                <a:latin typeface="&amp;quot"/>
              </a:rPr>
            </a:br>
            <a:r>
              <a:rPr lang="en-US" i="1" dirty="0">
                <a:solidFill>
                  <a:srgbClr val="000000"/>
                </a:solidFill>
                <a:latin typeface="&amp;quot"/>
              </a:rPr>
              <a:t>Signature and Title of Officer Issuing Search Warrant</a:t>
            </a:r>
            <a:endParaRPr lang="en-US" b="0" i="0" u="none" strike="noStrike" dirty="0">
              <a:solidFill>
                <a:srgbClr val="000000"/>
              </a:solidFill>
              <a:effectLst/>
              <a:latin typeface="&amp;quot"/>
            </a:endParaRPr>
          </a:p>
        </p:txBody>
      </p:sp>
    </p:spTree>
    <p:extLst>
      <p:ext uri="{BB962C8B-B14F-4D97-AF65-F5344CB8AC3E}">
        <p14:creationId xmlns:p14="http://schemas.microsoft.com/office/powerpoint/2010/main" val="3043975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9AC78-2DDB-4D57-B35E-EC8648CE5747}"/>
              </a:ext>
            </a:extLst>
          </p:cNvPr>
          <p:cNvSpPr>
            <a:spLocks noGrp="1"/>
          </p:cNvSpPr>
          <p:nvPr>
            <p:ph type="title"/>
          </p:nvPr>
        </p:nvSpPr>
        <p:spPr>
          <a:xfrm>
            <a:off x="628650" y="365125"/>
            <a:ext cx="7886700" cy="1325563"/>
          </a:xfrm>
        </p:spPr>
        <p:txBody>
          <a:bodyPr>
            <a:normAutofit/>
          </a:bodyPr>
          <a:lstStyle/>
          <a:p>
            <a:r>
              <a:rPr lang="en-US" dirty="0"/>
              <a:t>USA Patriot Act</a:t>
            </a:r>
          </a:p>
        </p:txBody>
      </p:sp>
      <p:graphicFrame>
        <p:nvGraphicFramePr>
          <p:cNvPr id="5" name="Content Placeholder 2">
            <a:extLst>
              <a:ext uri="{FF2B5EF4-FFF2-40B4-BE49-F238E27FC236}">
                <a16:creationId xmlns:a16="http://schemas.microsoft.com/office/drawing/2014/main" id="{B76C676D-173E-424F-9EB4-13B2343ACB51}"/>
              </a:ext>
            </a:extLst>
          </p:cNvPr>
          <p:cNvGraphicFramePr>
            <a:graphicFrameLocks noGrp="1"/>
          </p:cNvGraphicFramePr>
          <p:nvPr>
            <p:ph idx="1"/>
            <p:extLst>
              <p:ext uri="{D42A27DB-BD31-4B8C-83A1-F6EECF244321}">
                <p14:modId xmlns:p14="http://schemas.microsoft.com/office/powerpoint/2010/main" val="366701497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71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text on a white background&#10;&#10;Description automatically generated">
            <a:extLst>
              <a:ext uri="{FF2B5EF4-FFF2-40B4-BE49-F238E27FC236}">
                <a16:creationId xmlns:a16="http://schemas.microsoft.com/office/drawing/2014/main" id="{7BA775AA-1C1C-4393-B824-3B566F1A7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Tree>
    <p:extLst>
      <p:ext uri="{BB962C8B-B14F-4D97-AF65-F5344CB8AC3E}">
        <p14:creationId xmlns:p14="http://schemas.microsoft.com/office/powerpoint/2010/main" val="782966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558335-8B56-48B3-BF4B-A4C78C4C6605}"/>
              </a:ext>
            </a:extLst>
          </p:cNvPr>
          <p:cNvSpPr>
            <a:spLocks noGrp="1"/>
          </p:cNvSpPr>
          <p:nvPr>
            <p:ph type="title"/>
          </p:nvPr>
        </p:nvSpPr>
        <p:spPr>
          <a:xfrm>
            <a:off x="628650" y="631825"/>
            <a:ext cx="7886700" cy="1325563"/>
          </a:xfrm>
        </p:spPr>
        <p:txBody>
          <a:bodyPr>
            <a:normAutofit/>
          </a:bodyPr>
          <a:lstStyle/>
          <a:p>
            <a:r>
              <a:rPr lang="en-US" dirty="0"/>
              <a:t>Minimizing Intrusion</a:t>
            </a:r>
          </a:p>
        </p:txBody>
      </p:sp>
      <p:sp>
        <p:nvSpPr>
          <p:cNvPr id="3" name="Content Placeholder 2">
            <a:extLst>
              <a:ext uri="{FF2B5EF4-FFF2-40B4-BE49-F238E27FC236}">
                <a16:creationId xmlns:a16="http://schemas.microsoft.com/office/drawing/2014/main" id="{76A7F429-15A6-4401-A1FC-1436B815237A}"/>
              </a:ext>
            </a:extLst>
          </p:cNvPr>
          <p:cNvSpPr>
            <a:spLocks noGrp="1"/>
          </p:cNvSpPr>
          <p:nvPr>
            <p:ph idx="1"/>
          </p:nvPr>
        </p:nvSpPr>
        <p:spPr>
          <a:xfrm>
            <a:off x="628650" y="2057399"/>
            <a:ext cx="7886700" cy="4168775"/>
          </a:xfrm>
        </p:spPr>
        <p:txBody>
          <a:bodyPr>
            <a:noAutofit/>
          </a:bodyPr>
          <a:lstStyle/>
          <a:p>
            <a:r>
              <a:rPr lang="en-US" sz="2400" dirty="0"/>
              <a:t>Train front line staff to request ID of person presenting request and to contact proper library administrator(s) for consistent response.</a:t>
            </a:r>
          </a:p>
          <a:p>
            <a:r>
              <a:rPr lang="en-US" sz="2400" dirty="0"/>
              <a:t>Read court orders completely considering:</a:t>
            </a:r>
          </a:p>
          <a:p>
            <a:pPr lvl="1"/>
            <a:r>
              <a:rPr lang="en-US" dirty="0"/>
              <a:t>Is it issued by a court of competent jurisdiction?</a:t>
            </a:r>
          </a:p>
          <a:p>
            <a:pPr lvl="1"/>
            <a:r>
              <a:rPr lang="en-US" dirty="0"/>
              <a:t>Are the dates contained in the order applicable?</a:t>
            </a:r>
          </a:p>
          <a:p>
            <a:pPr lvl="1"/>
            <a:r>
              <a:rPr lang="en-US" sz="2400" dirty="0"/>
              <a:t>What is being </a:t>
            </a:r>
            <a:r>
              <a:rPr lang="en-US" dirty="0"/>
              <a:t>sought? </a:t>
            </a:r>
            <a:r>
              <a:rPr lang="en-US" sz="2400" dirty="0"/>
              <a:t>Do not provide info beyond the scope of the order</a:t>
            </a:r>
          </a:p>
          <a:p>
            <a:r>
              <a:rPr lang="en-US" sz="2400" dirty="0"/>
              <a:t>Consult legal counsel to inquire about whether there are underlying defects in the order and to seek a protective order to limit who has access to the info.</a:t>
            </a:r>
          </a:p>
        </p:txBody>
      </p:sp>
    </p:spTree>
    <p:extLst>
      <p:ext uri="{BB962C8B-B14F-4D97-AF65-F5344CB8AC3E}">
        <p14:creationId xmlns:p14="http://schemas.microsoft.com/office/powerpoint/2010/main" val="1333931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401FB-2284-4540-A95B-C0DC42D2742E}"/>
              </a:ext>
            </a:extLst>
          </p:cNvPr>
          <p:cNvSpPr>
            <a:spLocks noGrp="1"/>
          </p:cNvSpPr>
          <p:nvPr>
            <p:ph type="title"/>
          </p:nvPr>
        </p:nvSpPr>
        <p:spPr>
          <a:xfrm>
            <a:off x="628650" y="631825"/>
            <a:ext cx="7886700" cy="1325563"/>
          </a:xfrm>
        </p:spPr>
        <p:txBody>
          <a:bodyPr>
            <a:normAutofit/>
          </a:bodyPr>
          <a:lstStyle/>
          <a:p>
            <a:r>
              <a:rPr lang="en-US"/>
              <a:t>Where to get immediate advice?</a:t>
            </a:r>
            <a:endParaRPr lang="en-US" dirty="0"/>
          </a:p>
        </p:txBody>
      </p:sp>
      <p:sp>
        <p:nvSpPr>
          <p:cNvPr id="3" name="Content Placeholder 2">
            <a:extLst>
              <a:ext uri="{FF2B5EF4-FFF2-40B4-BE49-F238E27FC236}">
                <a16:creationId xmlns:a16="http://schemas.microsoft.com/office/drawing/2014/main" id="{1ADB65A3-906C-40FF-8E0E-AF4ED1980C49}"/>
              </a:ext>
            </a:extLst>
          </p:cNvPr>
          <p:cNvSpPr>
            <a:spLocks noGrp="1"/>
          </p:cNvSpPr>
          <p:nvPr>
            <p:ph idx="1"/>
          </p:nvPr>
        </p:nvSpPr>
        <p:spPr>
          <a:xfrm>
            <a:off x="628650" y="2057400"/>
            <a:ext cx="7886700" cy="3871762"/>
          </a:xfrm>
        </p:spPr>
        <p:txBody>
          <a:bodyPr>
            <a:normAutofit/>
          </a:bodyPr>
          <a:lstStyle/>
          <a:p>
            <a:r>
              <a:rPr lang="en-US" sz="2400" dirty="0"/>
              <a:t>Your attorney</a:t>
            </a:r>
          </a:p>
          <a:p>
            <a:r>
              <a:rPr lang="en-US" sz="2400" dirty="0"/>
              <a:t>City/County attorney</a:t>
            </a:r>
          </a:p>
          <a:p>
            <a:r>
              <a:rPr lang="en-US" sz="2400" dirty="0"/>
              <a:t>Insurance referral</a:t>
            </a:r>
          </a:p>
          <a:p>
            <a:r>
              <a:rPr lang="en-US" sz="2400" dirty="0"/>
              <a:t>ALA: Call the Office for Intellectual Freedom (800-545-2433, ext. 4223) and inform the staff that you need legal advice. </a:t>
            </a:r>
          </a:p>
        </p:txBody>
      </p:sp>
    </p:spTree>
    <p:extLst>
      <p:ext uri="{BB962C8B-B14F-4D97-AF65-F5344CB8AC3E}">
        <p14:creationId xmlns:p14="http://schemas.microsoft.com/office/powerpoint/2010/main" val="295718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B336162-B533-4EFE-8BB3-8EBB4A5E32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85788"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5F934CD5-381C-4652-9C4F-EFF3B3EC049D}"/>
              </a:ext>
            </a:extLst>
          </p:cNvPr>
          <p:cNvSpPr>
            <a:spLocks noGrp="1"/>
          </p:cNvSpPr>
          <p:nvPr>
            <p:ph type="title"/>
          </p:nvPr>
        </p:nvSpPr>
        <p:spPr>
          <a:xfrm>
            <a:off x="622335" y="2745736"/>
            <a:ext cx="2774103" cy="1366528"/>
          </a:xfrm>
          <a:solidFill>
            <a:srgbClr val="FFFFFF"/>
          </a:solidFill>
          <a:ln w="25400" cap="sq">
            <a:solidFill>
              <a:srgbClr val="404040"/>
            </a:solidFill>
            <a:miter lim="800000"/>
          </a:ln>
        </p:spPr>
        <p:txBody>
          <a:bodyPr>
            <a:normAutofit/>
          </a:bodyPr>
          <a:lstStyle/>
          <a:p>
            <a:pPr algn="ctr"/>
            <a:r>
              <a:rPr lang="en-US" sz="2800" dirty="0">
                <a:solidFill>
                  <a:srgbClr val="262626"/>
                </a:solidFill>
              </a:rPr>
              <a:t>REMINDER</a:t>
            </a:r>
          </a:p>
        </p:txBody>
      </p:sp>
      <p:sp>
        <p:nvSpPr>
          <p:cNvPr id="5" name="Content Placeholder 4">
            <a:extLst>
              <a:ext uri="{FF2B5EF4-FFF2-40B4-BE49-F238E27FC236}">
                <a16:creationId xmlns:a16="http://schemas.microsoft.com/office/drawing/2014/main" id="{DAD14E70-BAB7-4EC7-A340-D7D98998A4D8}"/>
              </a:ext>
            </a:extLst>
          </p:cNvPr>
          <p:cNvSpPr>
            <a:spLocks noGrp="1"/>
          </p:cNvSpPr>
          <p:nvPr>
            <p:ph idx="1"/>
          </p:nvPr>
        </p:nvSpPr>
        <p:spPr>
          <a:xfrm>
            <a:off x="4536886" y="802638"/>
            <a:ext cx="4056522" cy="5252722"/>
          </a:xfrm>
        </p:spPr>
        <p:txBody>
          <a:bodyPr anchor="ctr">
            <a:normAutofit/>
          </a:bodyPr>
          <a:lstStyle/>
          <a:p>
            <a:pPr marL="0" indent="0">
              <a:buNone/>
            </a:pPr>
            <a:r>
              <a:rPr lang="en-US" sz="2400" dirty="0"/>
              <a:t>These materials are provided as general information only.  No legal advice is being given by the Georgia Public Library Service, the Board of Regents of the University System of Georgia, or any other person. You should consult with your attorney on all legal matters.</a:t>
            </a:r>
          </a:p>
        </p:txBody>
      </p:sp>
    </p:spTree>
    <p:extLst>
      <p:ext uri="{BB962C8B-B14F-4D97-AF65-F5344CB8AC3E}">
        <p14:creationId xmlns:p14="http://schemas.microsoft.com/office/powerpoint/2010/main" val="76849195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object&#10;&#10;Description automatically generated">
            <a:extLst>
              <a:ext uri="{FF2B5EF4-FFF2-40B4-BE49-F238E27FC236}">
                <a16:creationId xmlns:a16="http://schemas.microsoft.com/office/drawing/2014/main" id="{E0B5FADB-B829-4C2E-BEC1-19021763C44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6719" r="2" b="21526"/>
          <a:stretch/>
        </p:blipFill>
        <p:spPr>
          <a:xfrm>
            <a:off x="4562839" y="-168318"/>
            <a:ext cx="4695998" cy="3932313"/>
          </a:xfrm>
          <a:prstGeom prst="rect">
            <a:avLst/>
          </a:prstGeom>
          <a:effectLst>
            <a:softEdge rad="533400"/>
          </a:effectLst>
        </p:spPr>
      </p:pic>
      <p:pic>
        <p:nvPicPr>
          <p:cNvPr id="7" name="Picture 6" descr="A picture containing toy, LEGO, doll&#10;&#10;Description automatically generated">
            <a:extLst>
              <a:ext uri="{FF2B5EF4-FFF2-40B4-BE49-F238E27FC236}">
                <a16:creationId xmlns:a16="http://schemas.microsoft.com/office/drawing/2014/main" id="{C4F237CD-68C3-4EA4-A7E6-FEC606241D52}"/>
              </a:ext>
            </a:extLst>
          </p:cNvPr>
          <p:cNvPicPr>
            <a:picLocks noChangeAspect="1"/>
          </p:cNvPicPr>
          <p:nvPr/>
        </p:nvPicPr>
        <p:blipFill rotWithShape="1">
          <a:blip r:embed="rId3">
            <a:extLst>
              <a:ext uri="{28A0092B-C50C-407E-A947-70E740481C1C}">
                <a14:useLocalDpi xmlns:a14="http://schemas.microsoft.com/office/drawing/2010/main" val="0"/>
              </a:ext>
            </a:extLst>
          </a:blip>
          <a:srcRect l="8183" r="29966" b="-1"/>
          <a:stretch/>
        </p:blipFill>
        <p:spPr>
          <a:xfrm>
            <a:off x="4567428" y="2487168"/>
            <a:ext cx="4697730" cy="4215384"/>
          </a:xfrm>
          <a:prstGeom prst="rect">
            <a:avLst/>
          </a:prstGeom>
          <a:effectLst>
            <a:softEdge rad="533400"/>
          </a:effectLst>
        </p:spPr>
      </p:pic>
      <p:pic>
        <p:nvPicPr>
          <p:cNvPr id="12" name="Picture 11">
            <a:extLst>
              <a:ext uri="{FF2B5EF4-FFF2-40B4-BE49-F238E27FC236}">
                <a16:creationId xmlns:a16="http://schemas.microsoft.com/office/drawing/2014/main" id="{22901FED-4FC9-4ED5-8123-C98BCD1616B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62A51F82-4C4F-4081-B719-8996049F2476}"/>
              </a:ext>
            </a:extLst>
          </p:cNvPr>
          <p:cNvSpPr>
            <a:spLocks noGrp="1"/>
          </p:cNvSpPr>
          <p:nvPr>
            <p:ph type="title"/>
          </p:nvPr>
        </p:nvSpPr>
        <p:spPr>
          <a:xfrm>
            <a:off x="603748" y="798445"/>
            <a:ext cx="3602727" cy="1311664"/>
          </a:xfrm>
        </p:spPr>
        <p:txBody>
          <a:bodyPr>
            <a:normAutofit/>
          </a:bodyPr>
          <a:lstStyle/>
          <a:p>
            <a:r>
              <a:rPr lang="en-US" sz="3500">
                <a:solidFill>
                  <a:srgbClr val="000000"/>
                </a:solidFill>
              </a:rPr>
              <a:t>In conclusion . . .</a:t>
            </a:r>
          </a:p>
        </p:txBody>
      </p:sp>
      <p:sp>
        <p:nvSpPr>
          <p:cNvPr id="3" name="Content Placeholder 2">
            <a:extLst>
              <a:ext uri="{FF2B5EF4-FFF2-40B4-BE49-F238E27FC236}">
                <a16:creationId xmlns:a16="http://schemas.microsoft.com/office/drawing/2014/main" id="{D72169B6-23C2-47AA-851E-BCD5961C6C5D}"/>
              </a:ext>
            </a:extLst>
          </p:cNvPr>
          <p:cNvSpPr>
            <a:spLocks noGrp="1"/>
          </p:cNvSpPr>
          <p:nvPr>
            <p:ph idx="1"/>
          </p:nvPr>
        </p:nvSpPr>
        <p:spPr>
          <a:xfrm>
            <a:off x="603746" y="2019300"/>
            <a:ext cx="3720603" cy="4041673"/>
          </a:xfrm>
        </p:spPr>
        <p:txBody>
          <a:bodyPr anchor="ctr">
            <a:noAutofit/>
          </a:bodyPr>
          <a:lstStyle/>
          <a:p>
            <a:r>
              <a:rPr lang="en-US" sz="2400" dirty="0">
                <a:solidFill>
                  <a:srgbClr val="000000"/>
                </a:solidFill>
              </a:rPr>
              <a:t>Creating and applying a uniform policy on patron privacy/confidentiality/ anonymity is necessary to meet the ethical tenets of librarianship.</a:t>
            </a:r>
          </a:p>
          <a:p>
            <a:r>
              <a:rPr lang="en-US" sz="2400" dirty="0">
                <a:solidFill>
                  <a:srgbClr val="000000"/>
                </a:solidFill>
              </a:rPr>
              <a:t>Practice preventive law: plan in advance for the inevitable time when your </a:t>
            </a:r>
            <a:r>
              <a:rPr lang="en-US" sz="2400">
                <a:solidFill>
                  <a:srgbClr val="000000"/>
                </a:solidFill>
              </a:rPr>
              <a:t>policy </a:t>
            </a:r>
            <a:r>
              <a:rPr lang="en-US" sz="2400" smtClean="0">
                <a:solidFill>
                  <a:srgbClr val="000000"/>
                </a:solidFill>
              </a:rPr>
              <a:t>conflicts with </a:t>
            </a:r>
            <a:r>
              <a:rPr lang="en-US" sz="2400" dirty="0">
                <a:solidFill>
                  <a:srgbClr val="000000"/>
                </a:solidFill>
              </a:rPr>
              <a:t>legal obligations.</a:t>
            </a:r>
          </a:p>
        </p:txBody>
      </p:sp>
    </p:spTree>
    <p:extLst>
      <p:ext uri="{BB962C8B-B14F-4D97-AF65-F5344CB8AC3E}">
        <p14:creationId xmlns:p14="http://schemas.microsoft.com/office/powerpoint/2010/main" val="751098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Rectangle 71">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E804F2B5-66F3-4D3D-9A23-0D1D7E52562F}"/>
              </a:ext>
            </a:extLst>
          </p:cNvPr>
          <p:cNvSpPr>
            <a:spLocks noGrp="1"/>
          </p:cNvSpPr>
          <p:nvPr>
            <p:ph type="title"/>
          </p:nvPr>
        </p:nvSpPr>
        <p:spPr>
          <a:xfrm>
            <a:off x="5059971" y="1783959"/>
            <a:ext cx="3483937" cy="2889114"/>
          </a:xfrm>
        </p:spPr>
        <p:txBody>
          <a:bodyPr vert="horz" lIns="91440" tIns="45720" rIns="91440" bIns="45720" rtlCol="0" anchor="b">
            <a:normAutofit/>
          </a:bodyPr>
          <a:lstStyle/>
          <a:p>
            <a:r>
              <a:rPr lang="en-US" sz="4200" kern="1200" dirty="0">
                <a:solidFill>
                  <a:schemeClr val="bg1"/>
                </a:solidFill>
                <a:latin typeface="+mj-lt"/>
                <a:ea typeface="+mj-ea"/>
                <a:cs typeface="+mj-cs"/>
              </a:rPr>
              <a:t>Privacy &amp; Confidentiality</a:t>
            </a:r>
          </a:p>
        </p:txBody>
      </p:sp>
      <p:sp>
        <p:nvSpPr>
          <p:cNvPr id="5" name="Text Placeholder 4">
            <a:extLst>
              <a:ext uri="{FF2B5EF4-FFF2-40B4-BE49-F238E27FC236}">
                <a16:creationId xmlns:a16="http://schemas.microsoft.com/office/drawing/2014/main" id="{992490D6-5951-4407-98E7-3F8E77007FD8}"/>
              </a:ext>
            </a:extLst>
          </p:cNvPr>
          <p:cNvSpPr>
            <a:spLocks noGrp="1"/>
          </p:cNvSpPr>
          <p:nvPr>
            <p:ph type="body" idx="1"/>
          </p:nvPr>
        </p:nvSpPr>
        <p:spPr>
          <a:xfrm>
            <a:off x="5059970" y="4750893"/>
            <a:ext cx="3483937" cy="1147863"/>
          </a:xfrm>
        </p:spPr>
        <p:txBody>
          <a:bodyPr vert="horz" lIns="91440" tIns="45720" rIns="91440" bIns="45720" rtlCol="0" anchor="t">
            <a:normAutofit/>
          </a:bodyPr>
          <a:lstStyle/>
          <a:p>
            <a:r>
              <a:rPr lang="en-US" sz="1700" kern="1200" dirty="0">
                <a:solidFill>
                  <a:schemeClr val="bg1"/>
                </a:solidFill>
                <a:latin typeface="+mn-lt"/>
                <a:ea typeface="+mn-ea"/>
                <a:cs typeface="+mn-cs"/>
              </a:rPr>
              <a:t>Philosophy of the Profession</a:t>
            </a:r>
          </a:p>
        </p:txBody>
      </p:sp>
      <p:sp>
        <p:nvSpPr>
          <p:cNvPr id="2054" name="Freeform: Shape 73">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5" name="Freeform: Shape 75">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51" name="Picture 3" descr="Image result for privacy images">
            <a:hlinkClick r:id="rId2"/>
            <a:extLst>
              <a:ext uri="{FF2B5EF4-FFF2-40B4-BE49-F238E27FC236}">
                <a16:creationId xmlns:a16="http://schemas.microsoft.com/office/drawing/2014/main" id="{E1E7980B-CE96-48FF-B1F2-12332FB9368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4536" y="1985944"/>
            <a:ext cx="3035882" cy="151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13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61936C-29B1-4166-B6D1-8F5CEEFF1160}"/>
              </a:ext>
            </a:extLst>
          </p:cNvPr>
          <p:cNvSpPr>
            <a:spLocks noGrp="1"/>
          </p:cNvSpPr>
          <p:nvPr>
            <p:ph type="title"/>
          </p:nvPr>
        </p:nvSpPr>
        <p:spPr>
          <a:xfrm>
            <a:off x="4582123" y="908344"/>
            <a:ext cx="3933226" cy="1538130"/>
          </a:xfrm>
        </p:spPr>
        <p:txBody>
          <a:bodyPr>
            <a:normAutofit/>
          </a:bodyPr>
          <a:lstStyle/>
          <a:p>
            <a:r>
              <a:rPr lang="en-US" sz="3400" dirty="0"/>
              <a:t>Intellectual Freedom Jurisprudence</a:t>
            </a:r>
          </a:p>
        </p:txBody>
      </p:sp>
      <p:sp>
        <p:nvSpPr>
          <p:cNvPr id="16"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649688" y="1685652"/>
            <a:ext cx="2456259"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6" name="Picture 3" descr="C:\Users\minorm\AppData\Local\Microsoft\Windows\Temporary Internet Files\Content.IE5\D2VXVLK3\bill of rights scroll[1].JPG">
            <a:extLst>
              <a:ext uri="{FF2B5EF4-FFF2-40B4-BE49-F238E27FC236}">
                <a16:creationId xmlns:a16="http://schemas.microsoft.com/office/drawing/2014/main" id="{4AA43460-0877-4221-A319-C0B5D48A6E65}"/>
              </a:ext>
            </a:extLst>
          </p:cNvPr>
          <p:cNvPicPr>
            <a:picLocks noChangeAspect="1" noChangeArrowheads="1"/>
          </p:cNvPicPr>
          <p:nvPr/>
        </p:nvPicPr>
        <p:blipFill rotWithShape="1">
          <a:blip r:embed="rId2" cstate="print"/>
          <a:srcRect r="4770"/>
          <a:stretch/>
        </p:blipFill>
        <p:spPr bwMode="auto">
          <a:xfrm>
            <a:off x="1110129" y="1649721"/>
            <a:ext cx="2450957" cy="3549964"/>
          </a:xfrm>
          <a:prstGeom prst="rect">
            <a:avLst/>
          </a:prstGeom>
          <a:noFill/>
        </p:spPr>
      </p:pic>
      <p:sp>
        <p:nvSpPr>
          <p:cNvPr id="5" name="Content Placeholder 4">
            <a:extLst>
              <a:ext uri="{FF2B5EF4-FFF2-40B4-BE49-F238E27FC236}">
                <a16:creationId xmlns:a16="http://schemas.microsoft.com/office/drawing/2014/main" id="{38B309FA-16C7-4C0D-919B-5BBEAD239366}"/>
              </a:ext>
            </a:extLst>
          </p:cNvPr>
          <p:cNvSpPr>
            <a:spLocks noGrp="1"/>
          </p:cNvSpPr>
          <p:nvPr>
            <p:ph idx="1"/>
          </p:nvPr>
        </p:nvSpPr>
        <p:spPr>
          <a:xfrm>
            <a:off x="4433368" y="2706865"/>
            <a:ext cx="4145989" cy="3958978"/>
          </a:xfrm>
        </p:spPr>
        <p:txBody>
          <a:bodyPr>
            <a:normAutofit/>
          </a:bodyPr>
          <a:lstStyle/>
          <a:p>
            <a:r>
              <a:rPr lang="en-US" sz="2000" dirty="0"/>
              <a:t>First Amendment (1791): “Congress shall make no law . . . abridging the freedom of speech . . . .”</a:t>
            </a:r>
          </a:p>
          <a:p>
            <a:r>
              <a:rPr lang="en-US" sz="2000" i="1" dirty="0"/>
              <a:t>Martin v. City of Struthers </a:t>
            </a:r>
            <a:r>
              <a:rPr lang="en-US" sz="2000" dirty="0"/>
              <a:t>(USSC 1943), “This freedom embraces the right to distribute literature, and necessarily protects the right to receive it.” </a:t>
            </a:r>
          </a:p>
          <a:p>
            <a:r>
              <a:rPr lang="en-US" sz="2000" i="1" dirty="0"/>
              <a:t>Stanley v. Georgia </a:t>
            </a:r>
            <a:r>
              <a:rPr lang="en-US" sz="2000" dirty="0"/>
              <a:t>(USSC 1969) “[</a:t>
            </a:r>
            <a:r>
              <a:rPr lang="en-US" sz="2000" dirty="0" err="1"/>
              <a:t>i</a:t>
            </a:r>
            <a:r>
              <a:rPr lang="en-US" sz="2000" dirty="0"/>
              <a:t>]t is now well established that the Constitution protects the right to receive information and ideas.” </a:t>
            </a:r>
          </a:p>
          <a:p>
            <a:pPr marL="0" indent="0">
              <a:buNone/>
            </a:pPr>
            <a:endParaRPr lang="en-US" sz="1800" dirty="0"/>
          </a:p>
        </p:txBody>
      </p:sp>
    </p:spTree>
    <p:extLst>
      <p:ext uri="{BB962C8B-B14F-4D97-AF65-F5344CB8AC3E}">
        <p14:creationId xmlns:p14="http://schemas.microsoft.com/office/powerpoint/2010/main" val="132833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61936C-29B1-4166-B6D1-8F5CEEFF1160}"/>
              </a:ext>
            </a:extLst>
          </p:cNvPr>
          <p:cNvSpPr>
            <a:spLocks noGrp="1"/>
          </p:cNvSpPr>
          <p:nvPr>
            <p:ph type="title"/>
          </p:nvPr>
        </p:nvSpPr>
        <p:spPr>
          <a:xfrm>
            <a:off x="1178858" y="1214035"/>
            <a:ext cx="6841938" cy="1325563"/>
          </a:xfrm>
        </p:spPr>
        <p:txBody>
          <a:bodyPr>
            <a:normAutofit/>
          </a:bodyPr>
          <a:lstStyle/>
          <a:p>
            <a:r>
              <a:rPr lang="en-US" dirty="0"/>
              <a:t>Intellectual Freedom in Public Libraries</a:t>
            </a:r>
          </a:p>
        </p:txBody>
      </p:sp>
      <p:sp>
        <p:nvSpPr>
          <p:cNvPr id="5" name="Content Placeholder 4">
            <a:extLst>
              <a:ext uri="{FF2B5EF4-FFF2-40B4-BE49-F238E27FC236}">
                <a16:creationId xmlns:a16="http://schemas.microsoft.com/office/drawing/2014/main" id="{38B309FA-16C7-4C0D-919B-5BBEAD239366}"/>
              </a:ext>
            </a:extLst>
          </p:cNvPr>
          <p:cNvSpPr>
            <a:spLocks noGrp="1"/>
          </p:cNvSpPr>
          <p:nvPr>
            <p:ph idx="1"/>
          </p:nvPr>
        </p:nvSpPr>
        <p:spPr>
          <a:xfrm>
            <a:off x="1187495" y="2558680"/>
            <a:ext cx="4935113" cy="2950147"/>
          </a:xfrm>
        </p:spPr>
        <p:txBody>
          <a:bodyPr>
            <a:noAutofit/>
          </a:bodyPr>
          <a:lstStyle/>
          <a:p>
            <a:r>
              <a:rPr lang="en-US" sz="2000" u="sng" dirty="0"/>
              <a:t>1938—ALA Code of Ethics</a:t>
            </a:r>
            <a:r>
              <a:rPr lang="en-US" sz="2000" dirty="0"/>
              <a:t>: </a:t>
            </a:r>
          </a:p>
          <a:p>
            <a:pPr marL="0" indent="0">
              <a:buNone/>
            </a:pPr>
            <a:r>
              <a:rPr lang="en-US" sz="2000" dirty="0"/>
              <a:t>“It is the librarian’s obligation to treat as confidential any private information obtained through contact with library patrons.”</a:t>
            </a:r>
          </a:p>
          <a:p>
            <a:r>
              <a:rPr lang="en-US" sz="2000" u="sng" dirty="0"/>
              <a:t>Current ALA Code of Ethics, Art III</a:t>
            </a:r>
            <a:r>
              <a:rPr lang="en-US" sz="2000" dirty="0"/>
              <a:t>: </a:t>
            </a:r>
          </a:p>
          <a:p>
            <a:pPr marL="0" indent="0">
              <a:buNone/>
            </a:pPr>
            <a:r>
              <a:rPr lang="en-US" sz="2000" dirty="0"/>
              <a:t>"We protect each library user's right to privacy and confidentiality with respect to information sought or received, and resources consulted, borrowed, acquired or transmitted."</a:t>
            </a:r>
          </a:p>
          <a:p>
            <a:endParaRPr lang="en-US" sz="2000" dirty="0"/>
          </a:p>
          <a:p>
            <a:pPr marL="0" indent="0">
              <a:buNone/>
            </a:pPr>
            <a:endParaRPr lang="en-US" sz="2000" dirty="0"/>
          </a:p>
        </p:txBody>
      </p:sp>
      <p:sp>
        <p:nvSpPr>
          <p:cNvPr id="15"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7"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113971" y="1685652"/>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3" name="Picture 2" descr="A close up of a sign&#10;&#10;Description automatically generated">
            <a:extLst>
              <a:ext uri="{FF2B5EF4-FFF2-40B4-BE49-F238E27FC236}">
                <a16:creationId xmlns:a16="http://schemas.microsoft.com/office/drawing/2014/main" id="{43001CAD-E76E-48A6-A591-707823F96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971" y="3653222"/>
            <a:ext cx="1906825" cy="1271216"/>
          </a:xfrm>
          <a:prstGeom prst="rect">
            <a:avLst/>
          </a:prstGeom>
        </p:spPr>
      </p:pic>
    </p:spTree>
    <p:extLst>
      <p:ext uri="{BB962C8B-B14F-4D97-AF65-F5344CB8AC3E}">
        <p14:creationId xmlns:p14="http://schemas.microsoft.com/office/powerpoint/2010/main" val="337760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5" name="Picture 3" descr="Image result for Georgia code books">
            <a:hlinkClick r:id="rId2"/>
            <a:extLst>
              <a:ext uri="{FF2B5EF4-FFF2-40B4-BE49-F238E27FC236}">
                <a16:creationId xmlns:a16="http://schemas.microsoft.com/office/drawing/2014/main" id="{A9A3CFC3-91C3-4003-A9DC-7E865CB30B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500" r="30630" b="1"/>
          <a:stretch/>
        </p:blipFill>
        <p:spPr bwMode="auto">
          <a:xfrm>
            <a:off x="610429" y="809244"/>
            <a:ext cx="2729484" cy="52395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76213EB-D6FE-49EA-B118-E2653A488677}"/>
              </a:ext>
            </a:extLst>
          </p:cNvPr>
          <p:cNvSpPr>
            <a:spLocks noGrp="1"/>
          </p:cNvSpPr>
          <p:nvPr>
            <p:ph type="title"/>
          </p:nvPr>
        </p:nvSpPr>
        <p:spPr>
          <a:xfrm>
            <a:off x="4410993" y="604569"/>
            <a:ext cx="4085438" cy="1645920"/>
          </a:xfrm>
        </p:spPr>
        <p:txBody>
          <a:bodyPr>
            <a:normAutofit/>
          </a:bodyPr>
          <a:lstStyle/>
          <a:p>
            <a:r>
              <a:rPr lang="en-US" sz="2400" dirty="0"/>
              <a:t>GA Statute Protecting Library Records: O.C.G.A. § 24-12-30(a) </a:t>
            </a:r>
            <a:r>
              <a:rPr lang="en-US" sz="2300" dirty="0"/>
              <a:t/>
            </a:r>
            <a:br>
              <a:rPr lang="en-US" sz="2300" dirty="0"/>
            </a:br>
            <a:r>
              <a:rPr lang="en-US" sz="1800" dirty="0"/>
              <a:t>(Enacted 1987)</a:t>
            </a:r>
            <a:r>
              <a:rPr lang="en-US" sz="2300" dirty="0"/>
              <a:t/>
            </a:r>
            <a:br>
              <a:rPr lang="en-US" sz="2300" dirty="0"/>
            </a:br>
            <a:endParaRPr lang="en-US" sz="2300" dirty="0"/>
          </a:p>
        </p:txBody>
      </p:sp>
      <p:sp>
        <p:nvSpPr>
          <p:cNvPr id="3" name="Content Placeholder 2">
            <a:extLst>
              <a:ext uri="{FF2B5EF4-FFF2-40B4-BE49-F238E27FC236}">
                <a16:creationId xmlns:a16="http://schemas.microsoft.com/office/drawing/2014/main" id="{D8C828D3-F71D-4651-ABC2-6228B581F572}"/>
              </a:ext>
            </a:extLst>
          </p:cNvPr>
          <p:cNvSpPr>
            <a:spLocks noGrp="1"/>
          </p:cNvSpPr>
          <p:nvPr>
            <p:ph idx="1"/>
          </p:nvPr>
        </p:nvSpPr>
        <p:spPr>
          <a:xfrm>
            <a:off x="4410993" y="2080010"/>
            <a:ext cx="4507720" cy="4466564"/>
          </a:xfrm>
        </p:spPr>
        <p:txBody>
          <a:bodyPr>
            <a:normAutofit/>
          </a:bodyPr>
          <a:lstStyle/>
          <a:p>
            <a:pPr marL="0" indent="0">
              <a:buNone/>
            </a:pPr>
            <a:r>
              <a:rPr lang="en-US" sz="2200" dirty="0"/>
              <a:t>Circulation and similar records of a library which identify the user of library materials shall not be public records but shall be confidential and shall not be disclosed except:</a:t>
            </a:r>
          </a:p>
          <a:p>
            <a:pPr marL="205740" lvl="1" indent="0">
              <a:buNone/>
            </a:pPr>
            <a:r>
              <a:rPr lang="en-US" sz="2200" dirty="0"/>
              <a:t>(1) To members of the library staff in the ordinary course of business;</a:t>
            </a:r>
          </a:p>
          <a:p>
            <a:pPr marL="205740" lvl="1" indent="0">
              <a:buNone/>
            </a:pPr>
            <a:r>
              <a:rPr lang="en-US" sz="2200" dirty="0"/>
              <a:t>(2) Upon written consent of the user of the library materials or the user's parents or guardian if the user is a minor or ward; or</a:t>
            </a:r>
          </a:p>
          <a:p>
            <a:pPr marL="205740" lvl="1" indent="0">
              <a:buNone/>
            </a:pPr>
            <a:r>
              <a:rPr lang="en-US" sz="2200" dirty="0"/>
              <a:t>(3) Upon appropriate court order or subpoena.</a:t>
            </a:r>
          </a:p>
          <a:p>
            <a:endParaRPr lang="en-US" dirty="0"/>
          </a:p>
        </p:txBody>
      </p:sp>
      <p:sp>
        <p:nvSpPr>
          <p:cNvPr id="4" name="TextBox 3">
            <a:extLst>
              <a:ext uri="{FF2B5EF4-FFF2-40B4-BE49-F238E27FC236}">
                <a16:creationId xmlns:a16="http://schemas.microsoft.com/office/drawing/2014/main" id="{F87B97CA-616C-4AB3-82CE-50FA11AE72B0}"/>
              </a:ext>
            </a:extLst>
          </p:cNvPr>
          <p:cNvSpPr txBox="1"/>
          <p:nvPr/>
        </p:nvSpPr>
        <p:spPr>
          <a:xfrm>
            <a:off x="136119" y="6198827"/>
            <a:ext cx="6407588" cy="923330"/>
          </a:xfrm>
          <a:prstGeom prst="rect">
            <a:avLst/>
          </a:prstGeom>
          <a:noFill/>
        </p:spPr>
        <p:txBody>
          <a:bodyPr wrap="none" rtlCol="0">
            <a:spAutoFit/>
          </a:bodyPr>
          <a:lstStyle/>
          <a:p>
            <a:r>
              <a:rPr lang="en-US" dirty="0"/>
              <a:t>For more on this statute, see Library Confidential</a:t>
            </a:r>
          </a:p>
          <a:p>
            <a:r>
              <a:rPr lang="en-US" dirty="0">
                <a:hlinkClick r:id="rId4"/>
              </a:rPr>
              <a:t>http://learning.georgialibraries.org/?s=marti&amp;search-type=default</a:t>
            </a:r>
            <a:endParaRPr lang="en-US" dirty="0"/>
          </a:p>
          <a:p>
            <a:endParaRPr lang="en-US" dirty="0"/>
          </a:p>
        </p:txBody>
      </p:sp>
    </p:spTree>
    <p:extLst>
      <p:ext uri="{BB962C8B-B14F-4D97-AF65-F5344CB8AC3E}">
        <p14:creationId xmlns:p14="http://schemas.microsoft.com/office/powerpoint/2010/main" val="2831502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197461-38A2-4958-BE82-83399359B7AC}"/>
              </a:ext>
            </a:extLst>
          </p:cNvPr>
          <p:cNvSpPr>
            <a:spLocks noGrp="1"/>
          </p:cNvSpPr>
          <p:nvPr>
            <p:ph type="title"/>
          </p:nvPr>
        </p:nvSpPr>
        <p:spPr>
          <a:xfrm>
            <a:off x="5059971" y="1783959"/>
            <a:ext cx="3483937" cy="2889114"/>
          </a:xfrm>
        </p:spPr>
        <p:txBody>
          <a:bodyPr vert="horz" lIns="91440" tIns="45720" rIns="91440" bIns="45720" rtlCol="0" anchor="b">
            <a:normAutofit/>
          </a:bodyPr>
          <a:lstStyle/>
          <a:p>
            <a:r>
              <a:rPr lang="en-US" sz="4200" kern="1200">
                <a:solidFill>
                  <a:schemeClr val="bg1"/>
                </a:solidFill>
                <a:latin typeface="+mj-lt"/>
                <a:ea typeface="+mj-ea"/>
                <a:cs typeface="+mj-cs"/>
              </a:rPr>
              <a:t>Beyond Privacy &amp; Confidentiality</a:t>
            </a:r>
          </a:p>
        </p:txBody>
      </p:sp>
      <p:sp>
        <p:nvSpPr>
          <p:cNvPr id="74" name="Freeform: Shape 73">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1" name="Picture 3" descr="Image result for anonymity by macrina and cooper">
            <a:hlinkClick r:id="rId2"/>
            <a:extLst>
              <a:ext uri="{FF2B5EF4-FFF2-40B4-BE49-F238E27FC236}">
                <a16:creationId xmlns:a16="http://schemas.microsoft.com/office/drawing/2014/main" id="{3C795EFB-E623-4633-9ABB-9960A6A6BFD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14536" y="619797"/>
            <a:ext cx="3035882" cy="4250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347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8337A-A2BF-4931-871F-BA75C62A61C2}"/>
              </a:ext>
            </a:extLst>
          </p:cNvPr>
          <p:cNvSpPr>
            <a:spLocks noGrp="1"/>
          </p:cNvSpPr>
          <p:nvPr>
            <p:ph idx="4294967295"/>
          </p:nvPr>
        </p:nvSpPr>
        <p:spPr>
          <a:xfrm>
            <a:off x="628650" y="1772617"/>
            <a:ext cx="7886700" cy="4351338"/>
          </a:xfrm>
        </p:spPr>
        <p:txBody>
          <a:bodyPr/>
          <a:lstStyle/>
          <a:p>
            <a:pPr marL="0" indent="0">
              <a:buNone/>
            </a:pPr>
            <a:r>
              <a:rPr lang="en-US" dirty="0"/>
              <a:t>“If we librarians want to live up to our values in the twenty-first century, we must make it possible for patrons to use our buildings and services </a:t>
            </a:r>
            <a:r>
              <a:rPr lang="en-US" i="1" dirty="0"/>
              <a:t>as anonymously as possible</a:t>
            </a:r>
            <a:r>
              <a:rPr lang="en-US" dirty="0"/>
              <a:t> . . .” </a:t>
            </a:r>
            <a:r>
              <a:rPr lang="en-US" sz="2000" dirty="0"/>
              <a:t>Allison </a:t>
            </a:r>
            <a:r>
              <a:rPr lang="en-US" sz="2000" dirty="0" err="1"/>
              <a:t>Macrina</a:t>
            </a:r>
            <a:r>
              <a:rPr lang="en-US" sz="2000" dirty="0"/>
              <a:t> &amp; </a:t>
            </a:r>
            <a:r>
              <a:rPr lang="en-US" sz="2000" dirty="0" err="1"/>
              <a:t>Talya</a:t>
            </a:r>
            <a:r>
              <a:rPr lang="en-US" sz="2000" dirty="0"/>
              <a:t> Cooper, </a:t>
            </a:r>
            <a:r>
              <a:rPr lang="en-US" sz="2000" i="1" dirty="0"/>
              <a:t>Anonymity</a:t>
            </a:r>
            <a:r>
              <a:rPr lang="en-US" sz="2000" dirty="0"/>
              <a:t>, 32, Neal-Shuman: 2019.</a:t>
            </a:r>
          </a:p>
        </p:txBody>
      </p:sp>
      <p:pic>
        <p:nvPicPr>
          <p:cNvPr id="1027" name="Picture 3" descr="Image result for masked person images">
            <a:hlinkClick r:id="rId2"/>
            <a:extLst>
              <a:ext uri="{FF2B5EF4-FFF2-40B4-BE49-F238E27FC236}">
                <a16:creationId xmlns:a16="http://schemas.microsoft.com/office/drawing/2014/main" id="{89552281-2A1C-4124-AB03-BE4365620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4420" y="3935627"/>
            <a:ext cx="2213528" cy="263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19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A4DC-7690-43DB-8251-875846A49651}"/>
              </a:ext>
            </a:extLst>
          </p:cNvPr>
          <p:cNvSpPr>
            <a:spLocks noGrp="1"/>
          </p:cNvSpPr>
          <p:nvPr>
            <p:ph type="title"/>
          </p:nvPr>
        </p:nvSpPr>
        <p:spPr>
          <a:xfrm>
            <a:off x="628650" y="365125"/>
            <a:ext cx="7886700" cy="1325563"/>
          </a:xfrm>
        </p:spPr>
        <p:txBody>
          <a:bodyPr>
            <a:normAutofit/>
          </a:bodyPr>
          <a:lstStyle/>
          <a:p>
            <a:r>
              <a:rPr lang="en-US"/>
              <a:t>Resources for Cultivating Anonymity in Your Library</a:t>
            </a:r>
          </a:p>
        </p:txBody>
      </p:sp>
      <p:graphicFrame>
        <p:nvGraphicFramePr>
          <p:cNvPr id="5" name="Content Placeholder 2">
            <a:extLst>
              <a:ext uri="{FF2B5EF4-FFF2-40B4-BE49-F238E27FC236}">
                <a16:creationId xmlns:a16="http://schemas.microsoft.com/office/drawing/2014/main" id="{8DC8BC26-7305-459F-BFC4-C81E5BF5F7CE}"/>
              </a:ext>
            </a:extLst>
          </p:cNvPr>
          <p:cNvGraphicFramePr>
            <a:graphicFrameLocks noGrp="1"/>
          </p:cNvGraphicFramePr>
          <p:nvPr>
            <p:ph idx="1"/>
            <p:extLst>
              <p:ext uri="{D42A27DB-BD31-4B8C-83A1-F6EECF244321}">
                <p14:modId xmlns:p14="http://schemas.microsoft.com/office/powerpoint/2010/main" val="18911997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60970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1106</Words>
  <Application>Microsoft Office PowerPoint</Application>
  <PresentationFormat>On-screen Show (4:3)</PresentationFormat>
  <Paragraphs>74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&amp;quot</vt:lpstr>
      <vt:lpstr>Arial</vt:lpstr>
      <vt:lpstr>Calibri</vt:lpstr>
      <vt:lpstr>Calibri Light</vt:lpstr>
      <vt:lpstr>Office Theme</vt:lpstr>
      <vt:lpstr>Anonymity for Library Users: Balancing Legal Obligations</vt:lpstr>
      <vt:lpstr>REMINDER</vt:lpstr>
      <vt:lpstr>Privacy &amp; Confidentiality</vt:lpstr>
      <vt:lpstr>Intellectual Freedom Jurisprudence</vt:lpstr>
      <vt:lpstr>Intellectual Freedom in Public Libraries</vt:lpstr>
      <vt:lpstr>GA Statute Protecting Library Records: O.C.G.A. § 24-12-30(a)  (Enacted 1987) </vt:lpstr>
      <vt:lpstr>Beyond Privacy &amp; Confidentiality</vt:lpstr>
      <vt:lpstr>PowerPoint Presentation</vt:lpstr>
      <vt:lpstr>Resources for Cultivating Anonymity in Your Library</vt:lpstr>
      <vt:lpstr>Where Anonymity &amp; Legal Obligations Collide</vt:lpstr>
      <vt:lpstr>Request for Voluntary Assistance</vt:lpstr>
      <vt:lpstr>Subpoena</vt:lpstr>
      <vt:lpstr>PowerPoint Presentation</vt:lpstr>
      <vt:lpstr>Search Warrant</vt:lpstr>
      <vt:lpstr>PowerPoint Presentation</vt:lpstr>
      <vt:lpstr>USA Patriot Act</vt:lpstr>
      <vt:lpstr>PowerPoint Presentation</vt:lpstr>
      <vt:lpstr>Minimizing Intrusion</vt:lpstr>
      <vt:lpstr>Where to get immediate advice?</vt:lpstr>
      <vt:lpstr>In conclusion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Anonymity for Library Users: Balancing Legal Obligations</dc:title>
  <dc:creator>Marti Minor</dc:creator>
  <cp:lastModifiedBy>Aaron Bentzel</cp:lastModifiedBy>
  <cp:revision>7</cp:revision>
  <dcterms:created xsi:type="dcterms:W3CDTF">2019-09-09T20:20:27Z</dcterms:created>
  <dcterms:modified xsi:type="dcterms:W3CDTF">2019-09-20T14:45:31Z</dcterms:modified>
</cp:coreProperties>
</file>