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84" r:id="rId3"/>
    <p:sldId id="257" r:id="rId4"/>
    <p:sldId id="299" r:id="rId5"/>
    <p:sldId id="301" r:id="rId6"/>
    <p:sldId id="305" r:id="rId7"/>
    <p:sldId id="307" r:id="rId8"/>
    <p:sldId id="308" r:id="rId9"/>
    <p:sldId id="303" r:id="rId10"/>
    <p:sldId id="304" r:id="rId11"/>
    <p:sldId id="316" r:id="rId12"/>
    <p:sldId id="283" r:id="rId13"/>
    <p:sldId id="260" r:id="rId14"/>
    <p:sldId id="291" r:id="rId15"/>
    <p:sldId id="292" r:id="rId16"/>
    <p:sldId id="293" r:id="rId17"/>
    <p:sldId id="317" r:id="rId18"/>
    <p:sldId id="294" r:id="rId19"/>
    <p:sldId id="295" r:id="rId20"/>
    <p:sldId id="296" r:id="rId21"/>
    <p:sldId id="297" r:id="rId22"/>
    <p:sldId id="263" r:id="rId23"/>
    <p:sldId id="309" r:id="rId24"/>
    <p:sldId id="311" r:id="rId25"/>
    <p:sldId id="312" r:id="rId26"/>
    <p:sldId id="310" r:id="rId27"/>
    <p:sldId id="313" r:id="rId28"/>
    <p:sldId id="314" r:id="rId29"/>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9463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8230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67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4694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513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669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8065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768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2076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836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9/14/2020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7900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9/14/2020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036642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l.gov/agencies/whd/pandemic/ffcra-questions" TargetMode="External"/><Relationship Id="rId2" Type="http://schemas.openxmlformats.org/officeDocument/2006/relationships/hyperlink" Target="https://www.dol.gov/agencies/whd/pandemic/ffcra-employee-paid-leav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dol.gov/sites/dolgov/files/WHD/Pandemic/FFCRA_webinar.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la.org/alsc/virtual-storytime-services-resource-guid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3E06-0C45-404E-8176-D254CF0A925A}"/>
              </a:ext>
            </a:extLst>
          </p:cNvPr>
          <p:cNvSpPr>
            <a:spLocks noGrp="1"/>
          </p:cNvSpPr>
          <p:nvPr>
            <p:ph type="ctrTitle"/>
          </p:nvPr>
        </p:nvSpPr>
        <p:spPr>
          <a:xfrm>
            <a:off x="825011" y="1277341"/>
            <a:ext cx="5486400" cy="2441448"/>
          </a:xfrm>
        </p:spPr>
        <p:txBody>
          <a:bodyPr>
            <a:normAutofit/>
          </a:bodyPr>
          <a:lstStyle/>
          <a:p>
            <a:pPr algn="ctr"/>
            <a:r>
              <a:rPr lang="en-US" sz="4125" dirty="0"/>
              <a:t>Library Law:</a:t>
            </a:r>
            <a:br>
              <a:rPr lang="en-US" sz="4125" dirty="0"/>
            </a:br>
            <a:r>
              <a:rPr lang="en-US" sz="4125" dirty="0"/>
              <a:t> Questions &amp; Answers</a:t>
            </a:r>
            <a:br>
              <a:rPr lang="en-US" sz="4125" dirty="0"/>
            </a:br>
            <a:r>
              <a:rPr lang="en-US" sz="4125" dirty="0"/>
              <a:t>September 2020</a:t>
            </a:r>
          </a:p>
        </p:txBody>
      </p:sp>
      <p:sp>
        <p:nvSpPr>
          <p:cNvPr id="3" name="Subtitle 2">
            <a:extLst>
              <a:ext uri="{FF2B5EF4-FFF2-40B4-BE49-F238E27FC236}">
                <a16:creationId xmlns:a16="http://schemas.microsoft.com/office/drawing/2014/main" id="{B3AB5D45-F4BE-4524-A75A-BF4A0F745227}"/>
              </a:ext>
            </a:extLst>
          </p:cNvPr>
          <p:cNvSpPr>
            <a:spLocks noGrp="1"/>
          </p:cNvSpPr>
          <p:nvPr>
            <p:ph type="subTitle" idx="1"/>
          </p:nvPr>
        </p:nvSpPr>
        <p:spPr>
          <a:xfrm>
            <a:off x="825011" y="4359935"/>
            <a:ext cx="5486400" cy="685800"/>
          </a:xfrm>
        </p:spPr>
        <p:txBody>
          <a:bodyPr>
            <a:normAutofit/>
          </a:bodyPr>
          <a:lstStyle/>
          <a:p>
            <a:r>
              <a:rPr lang="en-US" dirty="0">
                <a:solidFill>
                  <a:srgbClr val="FFFFFF"/>
                </a:solidFill>
              </a:rPr>
              <a:t>Marti A. Minor, J.D., MLIS</a:t>
            </a:r>
          </a:p>
        </p:txBody>
      </p:sp>
      <p:pic>
        <p:nvPicPr>
          <p:cNvPr id="4" name="Picture 3">
            <a:extLst>
              <a:ext uri="{FF2B5EF4-FFF2-40B4-BE49-F238E27FC236}">
                <a16:creationId xmlns:a16="http://schemas.microsoft.com/office/drawing/2014/main" id="{57A52147-2862-44BD-9D3F-35509A268B40}"/>
              </a:ext>
            </a:extLst>
          </p:cNvPr>
          <p:cNvPicPr/>
          <p:nvPr/>
        </p:nvPicPr>
        <p:blipFill>
          <a:blip r:embed="rId2" cstate="print"/>
          <a:stretch>
            <a:fillRect/>
          </a:stretch>
        </p:blipFill>
        <p:spPr>
          <a:xfrm>
            <a:off x="6972114" y="2127762"/>
            <a:ext cx="1808413" cy="2596362"/>
          </a:xfrm>
          <a:prstGeom prst="rect">
            <a:avLst/>
          </a:prstGeom>
        </p:spPr>
      </p:pic>
    </p:spTree>
    <p:extLst>
      <p:ext uri="{BB962C8B-B14F-4D97-AF65-F5344CB8AC3E}">
        <p14:creationId xmlns:p14="http://schemas.microsoft.com/office/powerpoint/2010/main" val="367385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1200565" y="1087374"/>
            <a:ext cx="6737617" cy="1000978"/>
          </a:xfrm>
        </p:spPr>
        <p:txBody>
          <a:bodyPr>
            <a:normAutofit/>
          </a:bodyPr>
          <a:lstStyle/>
          <a:p>
            <a:pPr algn="ctr"/>
            <a:r>
              <a:rPr lang="en-US" dirty="0"/>
              <a:t>Who are Eligible Employees?</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1200564" y="2535446"/>
            <a:ext cx="6737617" cy="3554457"/>
          </a:xfrm>
        </p:spPr>
        <p:txBody>
          <a:bodyPr>
            <a:normAutofit/>
          </a:bodyPr>
          <a:lstStyle/>
          <a:p>
            <a:r>
              <a:rPr lang="en-US" sz="1800" dirty="0">
                <a:solidFill>
                  <a:schemeClr val="tx1"/>
                </a:solidFill>
              </a:rPr>
              <a:t>Emergency Paid Sick Leave: all employees.</a:t>
            </a:r>
          </a:p>
          <a:p>
            <a:r>
              <a:rPr lang="en-US" sz="1800" dirty="0">
                <a:solidFill>
                  <a:schemeClr val="tx1"/>
                </a:solidFill>
              </a:rPr>
              <a:t>FMLA: employees who  (1) have been employed for at least 30 days, and (2) have not already taken entire 12 weeks of FMLA leave.</a:t>
            </a:r>
          </a:p>
          <a:p>
            <a:pPr marL="0" indent="0">
              <a:buNone/>
            </a:pPr>
            <a:r>
              <a:rPr lang="en-US" sz="1800" dirty="0">
                <a:solidFill>
                  <a:schemeClr val="tx1"/>
                </a:solidFill>
              </a:rPr>
              <a:t>      **Remember this is a new reason for leave, not additional weeks.</a:t>
            </a:r>
          </a:p>
          <a:p>
            <a:endParaRPr lang="en-US" sz="1800" dirty="0">
              <a:solidFill>
                <a:schemeClr val="tx1"/>
              </a:solidFill>
            </a:endParaRPr>
          </a:p>
        </p:txBody>
      </p:sp>
    </p:spTree>
    <p:extLst>
      <p:ext uri="{BB962C8B-B14F-4D97-AF65-F5344CB8AC3E}">
        <p14:creationId xmlns:p14="http://schemas.microsoft.com/office/powerpoint/2010/main" val="66556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1200565" y="1087374"/>
            <a:ext cx="6737617" cy="1000978"/>
          </a:xfrm>
        </p:spPr>
        <p:txBody>
          <a:bodyPr>
            <a:normAutofit/>
          </a:bodyPr>
          <a:lstStyle/>
          <a:p>
            <a:pPr algn="ctr"/>
            <a:r>
              <a:rPr lang="en-US" dirty="0"/>
              <a:t>What if Child is Voluntarily Kept Home from an Open School?</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1200564" y="2535446"/>
            <a:ext cx="6737617" cy="3554457"/>
          </a:xfrm>
        </p:spPr>
        <p:txBody>
          <a:bodyPr>
            <a:normAutofit/>
          </a:bodyPr>
          <a:lstStyle/>
          <a:p>
            <a:r>
              <a:rPr lang="en-US" sz="1600" b="0" i="0" dirty="0">
                <a:solidFill>
                  <a:srgbClr val="444444"/>
                </a:solidFill>
                <a:effectLst/>
                <a:latin typeface="Merriweather"/>
              </a:rPr>
              <a:t>The DOL has not definitely addressed whether an employee can take FFCRA leave in situations where the employee has </a:t>
            </a:r>
            <a:r>
              <a:rPr lang="en-US" sz="1600" b="0" i="1" dirty="0">
                <a:solidFill>
                  <a:srgbClr val="444444"/>
                </a:solidFill>
                <a:effectLst/>
                <a:latin typeface="Merriweather"/>
              </a:rPr>
              <a:t>voluntarily</a:t>
            </a:r>
            <a:r>
              <a:rPr lang="en-US" sz="1600" b="0" i="0" dirty="0">
                <a:solidFill>
                  <a:srgbClr val="444444"/>
                </a:solidFill>
                <a:effectLst/>
                <a:latin typeface="Merriweather"/>
              </a:rPr>
              <a:t> chosen remote learning as opposed to his or her child physically returning to school.</a:t>
            </a:r>
          </a:p>
          <a:p>
            <a:r>
              <a:rPr lang="en-US" sz="1600" b="0" i="0" dirty="0">
                <a:solidFill>
                  <a:srgbClr val="444444"/>
                </a:solidFill>
                <a:effectLst/>
                <a:latin typeface="Merriweather"/>
              </a:rPr>
              <a:t>Based on the language in the FFCRA, it seems that this employee would </a:t>
            </a:r>
            <a:r>
              <a:rPr lang="en-US" sz="1600" b="0" i="1" dirty="0">
                <a:solidFill>
                  <a:srgbClr val="444444"/>
                </a:solidFill>
                <a:effectLst/>
                <a:latin typeface="Merriweather"/>
              </a:rPr>
              <a:t>not</a:t>
            </a:r>
            <a:r>
              <a:rPr lang="en-US" sz="1600" b="0" i="0" dirty="0">
                <a:solidFill>
                  <a:srgbClr val="444444"/>
                </a:solidFill>
                <a:effectLst/>
                <a:latin typeface="Merriweather"/>
              </a:rPr>
              <a:t> be eligible for FFCRA leave because there was </a:t>
            </a:r>
            <a:r>
              <a:rPr lang="en-US" sz="1600" dirty="0">
                <a:solidFill>
                  <a:srgbClr val="444444"/>
                </a:solidFill>
                <a:latin typeface="Merriweather"/>
              </a:rPr>
              <a:t>an</a:t>
            </a:r>
            <a:r>
              <a:rPr lang="en-US" sz="1600" b="0" i="0" dirty="0">
                <a:solidFill>
                  <a:srgbClr val="444444"/>
                </a:solidFill>
                <a:effectLst/>
                <a:latin typeface="Merriweather"/>
              </a:rPr>
              <a:t> option to return the child to school in person. </a:t>
            </a:r>
          </a:p>
          <a:p>
            <a:r>
              <a:rPr lang="en-US" sz="1600" dirty="0">
                <a:solidFill>
                  <a:srgbClr val="444444"/>
                </a:solidFill>
                <a:latin typeface="Merriweather"/>
              </a:rPr>
              <a:t>Therefore, </a:t>
            </a:r>
            <a:r>
              <a:rPr lang="en-US" sz="1600" b="0" i="0" dirty="0">
                <a:solidFill>
                  <a:srgbClr val="444444"/>
                </a:solidFill>
                <a:effectLst/>
                <a:latin typeface="Merriweather"/>
              </a:rPr>
              <a:t>the school is not considered “closed” due to a COVID-19–related reason.</a:t>
            </a:r>
            <a:endParaRPr lang="en-US" sz="1800" dirty="0">
              <a:solidFill>
                <a:schemeClr val="tx1"/>
              </a:solidFill>
            </a:endParaRPr>
          </a:p>
        </p:txBody>
      </p:sp>
    </p:spTree>
    <p:extLst>
      <p:ext uri="{BB962C8B-B14F-4D97-AF65-F5344CB8AC3E}">
        <p14:creationId xmlns:p14="http://schemas.microsoft.com/office/powerpoint/2010/main" val="292128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5045D4B-4D6E-43A7-AC9A-2D989B7EC318}"/>
              </a:ext>
            </a:extLst>
          </p:cNvPr>
          <p:cNvSpPr>
            <a:spLocks noGrp="1"/>
          </p:cNvSpPr>
          <p:nvPr>
            <p:ph type="title"/>
          </p:nvPr>
        </p:nvSpPr>
        <p:spPr>
          <a:xfrm>
            <a:off x="1200565" y="1087374"/>
            <a:ext cx="6737617" cy="1000978"/>
          </a:xfrm>
        </p:spPr>
        <p:txBody>
          <a:bodyPr>
            <a:normAutofit/>
          </a:bodyPr>
          <a:lstStyle/>
          <a:p>
            <a:pPr algn="ctr"/>
            <a:r>
              <a:rPr lang="en-US" dirty="0"/>
              <a:t>More Info from US Dept. of Labor</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1303CAF-B096-48A0-8E67-927E1537C784}"/>
              </a:ext>
            </a:extLst>
          </p:cNvPr>
          <p:cNvSpPr>
            <a:spLocks noGrp="1"/>
          </p:cNvSpPr>
          <p:nvPr>
            <p:ph idx="1"/>
          </p:nvPr>
        </p:nvSpPr>
        <p:spPr>
          <a:xfrm>
            <a:off x="1200564" y="2535446"/>
            <a:ext cx="6737617" cy="3554457"/>
          </a:xfrm>
        </p:spPr>
        <p:txBody>
          <a:bodyPr>
            <a:normAutofit/>
          </a:bodyPr>
          <a:lstStyle/>
          <a:p>
            <a:r>
              <a:rPr lang="en-US" dirty="0">
                <a:solidFill>
                  <a:schemeClr val="tx1"/>
                </a:solidFill>
              </a:rPr>
              <a:t>Fact Sheet:</a:t>
            </a:r>
          </a:p>
          <a:p>
            <a:pPr marL="377190" lvl="1" indent="0">
              <a:buNone/>
            </a:pPr>
            <a:r>
              <a:rPr lang="en-US" dirty="0">
                <a:solidFill>
                  <a:schemeClr val="tx1"/>
                </a:solidFill>
              </a:rPr>
              <a:t> </a:t>
            </a:r>
            <a:r>
              <a:rPr lang="en-US" dirty="0">
                <a:solidFill>
                  <a:schemeClr val="tx1"/>
                </a:solidFill>
                <a:hlinkClick r:id="rId2"/>
              </a:rPr>
              <a:t>https://www.dol.gov/agencies/whd/pandemic/ffcra-employee-paid-leave</a:t>
            </a:r>
            <a:endParaRPr lang="en-US" dirty="0">
              <a:solidFill>
                <a:schemeClr val="tx1"/>
              </a:solidFill>
            </a:endParaRPr>
          </a:p>
          <a:p>
            <a:r>
              <a:rPr lang="en-US" dirty="0">
                <a:solidFill>
                  <a:schemeClr val="tx1"/>
                </a:solidFill>
              </a:rPr>
              <a:t>Questions &amp; Answers:</a:t>
            </a:r>
          </a:p>
          <a:p>
            <a:pPr marL="377190" lvl="1" indent="0">
              <a:buNone/>
            </a:pPr>
            <a:r>
              <a:rPr lang="en-US" dirty="0">
                <a:solidFill>
                  <a:schemeClr val="tx1"/>
                </a:solidFill>
              </a:rPr>
              <a:t> </a:t>
            </a:r>
            <a:r>
              <a:rPr lang="en-US" dirty="0">
                <a:solidFill>
                  <a:schemeClr val="tx1"/>
                </a:solidFill>
                <a:hlinkClick r:id="rId3"/>
              </a:rPr>
              <a:t>https://www.dol.gov/agencies/whd/pandemic/ffcra-questions</a:t>
            </a:r>
            <a:endParaRPr lang="en-US" dirty="0">
              <a:solidFill>
                <a:schemeClr val="tx1"/>
              </a:solidFill>
            </a:endParaRPr>
          </a:p>
          <a:p>
            <a:r>
              <a:rPr lang="en-US" dirty="0">
                <a:solidFill>
                  <a:schemeClr val="tx1"/>
                </a:solidFill>
              </a:rPr>
              <a:t>Webinar Slides:</a:t>
            </a:r>
          </a:p>
          <a:p>
            <a:pPr marL="377190" lvl="1" indent="0">
              <a:buNone/>
            </a:pPr>
            <a:r>
              <a:rPr lang="en-US" dirty="0">
                <a:solidFill>
                  <a:schemeClr val="tx1"/>
                </a:solidFill>
                <a:hlinkClick r:id="rId4"/>
              </a:rPr>
              <a:t>https://www.dol.gov/sites/dolgov/files/WHD/Pandemic/FFCRA_webinar.pdf</a:t>
            </a:r>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11" name="Picture 10">
            <a:extLst>
              <a:ext uri="{FF2B5EF4-FFF2-40B4-BE49-F238E27FC236}">
                <a16:creationId xmlns:a16="http://schemas.microsoft.com/office/drawing/2014/main" id="{F94609E5-9A8F-4E2D-8DF1-1968526D1595}"/>
              </a:ext>
            </a:extLst>
          </p:cNvPr>
          <p:cNvPicPr>
            <a:picLocks noChangeAspect="1"/>
          </p:cNvPicPr>
          <p:nvPr/>
        </p:nvPicPr>
        <p:blipFill>
          <a:blip r:embed="rId5"/>
          <a:stretch>
            <a:fillRect/>
          </a:stretch>
        </p:blipFill>
        <p:spPr>
          <a:xfrm>
            <a:off x="3847749" y="5212998"/>
            <a:ext cx="1628775" cy="885825"/>
          </a:xfrm>
          <a:prstGeom prst="rect">
            <a:avLst/>
          </a:prstGeom>
        </p:spPr>
      </p:pic>
    </p:spTree>
    <p:extLst>
      <p:ext uri="{BB962C8B-B14F-4D97-AF65-F5344CB8AC3E}">
        <p14:creationId xmlns:p14="http://schemas.microsoft.com/office/powerpoint/2010/main" val="105504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Shape 28">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49254E-C8F8-4824-A70D-E208085BDF12}"/>
              </a:ext>
            </a:extLst>
          </p:cNvPr>
          <p:cNvSpPr>
            <a:spLocks noGrp="1"/>
          </p:cNvSpPr>
          <p:nvPr>
            <p:ph type="title"/>
          </p:nvPr>
        </p:nvSpPr>
        <p:spPr>
          <a:xfrm>
            <a:off x="802386" y="1298448"/>
            <a:ext cx="5187934" cy="3255264"/>
          </a:xfrm>
        </p:spPr>
        <p:txBody>
          <a:bodyPr vert="horz" lIns="91440" tIns="45720" rIns="91440" bIns="45720" rtlCol="0" anchor="ctr">
            <a:normAutofit/>
          </a:bodyPr>
          <a:lstStyle/>
          <a:p>
            <a:pPr algn="r"/>
            <a:r>
              <a:rPr lang="en-US" sz="5200" dirty="0">
                <a:solidFill>
                  <a:srgbClr val="FFFFFF"/>
                </a:solidFill>
              </a:rPr>
              <a:t>Collection Issues: </a:t>
            </a:r>
            <a:br>
              <a:rPr lang="en-US" sz="5200" dirty="0">
                <a:solidFill>
                  <a:srgbClr val="FFFFFF"/>
                </a:solidFill>
              </a:rPr>
            </a:br>
            <a:r>
              <a:rPr lang="en-US" sz="5200" dirty="0">
                <a:solidFill>
                  <a:srgbClr val="FFFFFF"/>
                </a:solidFill>
              </a:rPr>
              <a:t>Effect of Bankruptcy on Library Accounts?</a:t>
            </a:r>
          </a:p>
        </p:txBody>
      </p:sp>
      <p:sp>
        <p:nvSpPr>
          <p:cNvPr id="3" name="Text Placeholder 2">
            <a:extLst>
              <a:ext uri="{FF2B5EF4-FFF2-40B4-BE49-F238E27FC236}">
                <a16:creationId xmlns:a16="http://schemas.microsoft.com/office/drawing/2014/main" id="{DCB882B6-7C50-4E0A-B911-FA5DDE69FE0A}"/>
              </a:ext>
            </a:extLst>
          </p:cNvPr>
          <p:cNvSpPr>
            <a:spLocks noGrp="1"/>
          </p:cNvSpPr>
          <p:nvPr>
            <p:ph type="body" idx="1"/>
          </p:nvPr>
        </p:nvSpPr>
        <p:spPr>
          <a:xfrm>
            <a:off x="6643788" y="2144121"/>
            <a:ext cx="2266215" cy="1709159"/>
          </a:xfrm>
        </p:spPr>
        <p:txBody>
          <a:bodyPr vert="horz" lIns="91440" tIns="45720" rIns="91440" bIns="45720" rtlCol="0" anchor="ctr">
            <a:normAutofit/>
          </a:bodyPr>
          <a:lstStyle/>
          <a:p>
            <a:endParaRPr lang="en-US" sz="1600" dirty="0">
              <a:solidFill>
                <a:schemeClr val="tx1"/>
              </a:solidFill>
            </a:endParaRPr>
          </a:p>
        </p:txBody>
      </p:sp>
    </p:spTree>
    <p:extLst>
      <p:ext uri="{BB962C8B-B14F-4D97-AF65-F5344CB8AC3E}">
        <p14:creationId xmlns:p14="http://schemas.microsoft.com/office/powerpoint/2010/main" val="294931914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8F6DC1F-9116-4111-8F58-6FEE4E71C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6E4B1AE-C79F-4C53-9482-446EC01B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rgbClr val="5859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29D3DE59-C824-458D-97E3-F0E4A7C64877}"/>
              </a:ext>
            </a:extLst>
          </p:cNvPr>
          <p:cNvSpPr>
            <a:spLocks noGrp="1"/>
          </p:cNvSpPr>
          <p:nvPr>
            <p:ph type="title"/>
          </p:nvPr>
        </p:nvSpPr>
        <p:spPr>
          <a:xfrm>
            <a:off x="189689" y="1123837"/>
            <a:ext cx="2210611" cy="4601183"/>
          </a:xfrm>
        </p:spPr>
        <p:txBody>
          <a:bodyPr>
            <a:normAutofit/>
          </a:bodyPr>
          <a:lstStyle/>
          <a:p>
            <a:r>
              <a:rPr lang="en-US" dirty="0"/>
              <a:t>Bankruptcy Basics</a:t>
            </a:r>
          </a:p>
        </p:txBody>
      </p:sp>
      <p:sp>
        <p:nvSpPr>
          <p:cNvPr id="5" name="Content Placeholder 4">
            <a:extLst>
              <a:ext uri="{FF2B5EF4-FFF2-40B4-BE49-F238E27FC236}">
                <a16:creationId xmlns:a16="http://schemas.microsoft.com/office/drawing/2014/main" id="{57FF1D00-A41B-4AC2-B46E-02BB5CB86A0B}"/>
              </a:ext>
            </a:extLst>
          </p:cNvPr>
          <p:cNvSpPr>
            <a:spLocks noGrp="1"/>
          </p:cNvSpPr>
          <p:nvPr>
            <p:ph idx="1"/>
          </p:nvPr>
        </p:nvSpPr>
        <p:spPr>
          <a:xfrm>
            <a:off x="2901950" y="864108"/>
            <a:ext cx="2689418" cy="5120640"/>
          </a:xfrm>
        </p:spPr>
        <p:txBody>
          <a:bodyPr>
            <a:normAutofit/>
          </a:bodyPr>
          <a:lstStyle/>
          <a:p>
            <a:pPr>
              <a:buClr>
                <a:srgbClr val="F8CD7F"/>
              </a:buClr>
            </a:pPr>
            <a:r>
              <a:rPr lang="en-US" dirty="0"/>
              <a:t>Article I, Section 8, of the US Constitution authorizes Congress to enact “uniform Laws on the subject of Bankruptcies.”</a:t>
            </a:r>
          </a:p>
          <a:p>
            <a:pPr>
              <a:buClr>
                <a:srgbClr val="F8CD7F"/>
              </a:buClr>
            </a:pPr>
            <a:r>
              <a:rPr lang="en-US" dirty="0"/>
              <a:t>In 1978, Congress enacted the Bankruptcy Code, which is codified as title 11 of the United States Code.</a:t>
            </a:r>
          </a:p>
          <a:p>
            <a:pPr>
              <a:buClr>
                <a:srgbClr val="F8CD7F"/>
              </a:buClr>
            </a:pPr>
            <a:r>
              <a:rPr lang="en-US" dirty="0"/>
              <a:t>This is the uniform federal law that governs all bankruptcy cases.</a:t>
            </a:r>
          </a:p>
        </p:txBody>
      </p:sp>
      <p:pic>
        <p:nvPicPr>
          <p:cNvPr id="4098" name="Picture 2" descr="When bills, debts become overwhelming, bankruptcy may be a viable option">
            <a:extLst>
              <a:ext uri="{FF2B5EF4-FFF2-40B4-BE49-F238E27FC236}">
                <a16:creationId xmlns:a16="http://schemas.microsoft.com/office/drawing/2014/main" id="{A58DD05B-D29D-4D68-87FC-C04CDED74C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3590" y="2699309"/>
            <a:ext cx="2606040" cy="145938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B9BC52A-979C-4CAD-A00D-2D6E821B2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565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826B4A-E458-47D6-AB87-D9BAC63843E7}"/>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Chapter 7</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967065-565B-4369-84E3-F084FFB13338}"/>
              </a:ext>
            </a:extLst>
          </p:cNvPr>
          <p:cNvSpPr>
            <a:spLocks noGrp="1"/>
          </p:cNvSpPr>
          <p:nvPr>
            <p:ph idx="1"/>
          </p:nvPr>
        </p:nvSpPr>
        <p:spPr>
          <a:xfrm>
            <a:off x="3966921" y="864108"/>
            <a:ext cx="4433008" cy="5120640"/>
          </a:xfrm>
        </p:spPr>
        <p:txBody>
          <a:bodyPr>
            <a:normAutofit/>
          </a:bodyPr>
          <a:lstStyle/>
          <a:p>
            <a:r>
              <a:rPr lang="en-US" dirty="0"/>
              <a:t>Chapter 7, entitled Liquidation, contemplates a court-supervised procedure where a trustee takes over the assets of the debtor’s estate, reduces them to cash, and makes distributions to creditors, subject to the debtor’s right to retain certain exempt property and the rights of secured creditors.</a:t>
            </a:r>
          </a:p>
          <a:p>
            <a:r>
              <a:rPr lang="en-US" dirty="0"/>
              <a:t> The debtor receives a discharge that releases him or her from personal liability for certain dischargeable debts.</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33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2A5161-3B60-4D37-A276-F8C028E4A7E3}"/>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Chapter 13</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D031B32-6917-43C2-B1F2-220559D73D7D}"/>
              </a:ext>
            </a:extLst>
          </p:cNvPr>
          <p:cNvSpPr>
            <a:spLocks noGrp="1"/>
          </p:cNvSpPr>
          <p:nvPr>
            <p:ph idx="1"/>
          </p:nvPr>
        </p:nvSpPr>
        <p:spPr>
          <a:xfrm>
            <a:off x="3966921" y="864108"/>
            <a:ext cx="4433008" cy="5120640"/>
          </a:xfrm>
        </p:spPr>
        <p:txBody>
          <a:bodyPr>
            <a:normAutofit/>
          </a:bodyPr>
          <a:lstStyle/>
          <a:p>
            <a:r>
              <a:rPr lang="en-US" dirty="0"/>
              <a:t>Chapter 13, entitled Adjustment of Debts of an Individual With Regular Income, is designed for an individual debtor who has a regular source of income. </a:t>
            </a:r>
          </a:p>
          <a:p>
            <a:r>
              <a:rPr lang="en-US" dirty="0"/>
              <a:t> It allows the debtor to propose a “plan” to repay creditors over time– usually three to five years.</a:t>
            </a:r>
          </a:p>
          <a:p>
            <a:r>
              <a:rPr lang="en-US" dirty="0"/>
              <a:t>The plan must be approved by the Bankruptcy Court.</a:t>
            </a:r>
          </a:p>
          <a:p>
            <a:r>
              <a:rPr lang="en-US" dirty="0"/>
              <a:t>The debtor must complete the approved plan payments before receiving a discharge of debts.</a:t>
            </a:r>
          </a:p>
          <a:p>
            <a:r>
              <a:rPr lang="en-US" dirty="0"/>
              <a:t>The debtor is protected from lawsuits, garnishments, and other creditor actions while the plan is in effect.</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290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826B4A-E458-47D6-AB87-D9BAC63843E7}"/>
              </a:ext>
            </a:extLst>
          </p:cNvPr>
          <p:cNvSpPr>
            <a:spLocks noGrp="1"/>
          </p:cNvSpPr>
          <p:nvPr>
            <p:ph type="title"/>
          </p:nvPr>
        </p:nvSpPr>
        <p:spPr>
          <a:xfrm>
            <a:off x="1154337" y="864108"/>
            <a:ext cx="2305435" cy="5120639"/>
          </a:xfrm>
        </p:spPr>
        <p:txBody>
          <a:bodyPr>
            <a:normAutofit/>
          </a:bodyPr>
          <a:lstStyle/>
          <a:p>
            <a:pPr algn="r"/>
            <a:r>
              <a:rPr lang="en-US" dirty="0">
                <a:solidFill>
                  <a:schemeClr val="tx1">
                    <a:lumMod val="85000"/>
                    <a:lumOff val="15000"/>
                  </a:schemeClr>
                </a:solidFill>
              </a:rPr>
              <a:t>Chapter 11</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967065-565B-4369-84E3-F084FFB13338}"/>
              </a:ext>
            </a:extLst>
          </p:cNvPr>
          <p:cNvSpPr>
            <a:spLocks noGrp="1"/>
          </p:cNvSpPr>
          <p:nvPr>
            <p:ph idx="1"/>
          </p:nvPr>
        </p:nvSpPr>
        <p:spPr>
          <a:xfrm>
            <a:off x="3966921" y="864108"/>
            <a:ext cx="4433008" cy="5120640"/>
          </a:xfrm>
        </p:spPr>
        <p:txBody>
          <a:bodyPr>
            <a:normAutofit/>
          </a:bodyPr>
          <a:lstStyle/>
          <a:p>
            <a:r>
              <a:rPr lang="en-US" dirty="0"/>
              <a:t>Chapter 11, entitled Reorganization is rarely used for individuals. If a debtor does qualify, it allows for negotiation with creditors to modify the terms of debts and create a repayment plan without having to sell assets.</a:t>
            </a:r>
          </a:p>
          <a:p>
            <a:r>
              <a:rPr lang="en-US" dirty="0"/>
              <a:t> The debtor receives a discharge that releases him or her from personal liability for certain dischargeable debts.</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660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3F6A-9E1E-478B-98AB-0F1FEE275F01}"/>
              </a:ext>
            </a:extLst>
          </p:cNvPr>
          <p:cNvSpPr>
            <a:spLocks noGrp="1"/>
          </p:cNvSpPr>
          <p:nvPr>
            <p:ph type="title"/>
          </p:nvPr>
        </p:nvSpPr>
        <p:spPr/>
        <p:txBody>
          <a:bodyPr/>
          <a:lstStyle/>
          <a:p>
            <a:r>
              <a:rPr lang="en-US" dirty="0"/>
              <a:t>Can debts to the library be  discharged?</a:t>
            </a:r>
          </a:p>
        </p:txBody>
      </p:sp>
      <p:sp>
        <p:nvSpPr>
          <p:cNvPr id="3" name="Content Placeholder 2">
            <a:extLst>
              <a:ext uri="{FF2B5EF4-FFF2-40B4-BE49-F238E27FC236}">
                <a16:creationId xmlns:a16="http://schemas.microsoft.com/office/drawing/2014/main" id="{54FAC077-3B51-4D69-AB25-95ADBACFBA0E}"/>
              </a:ext>
            </a:extLst>
          </p:cNvPr>
          <p:cNvSpPr>
            <a:spLocks noGrp="1"/>
          </p:cNvSpPr>
          <p:nvPr>
            <p:ph idx="1"/>
          </p:nvPr>
        </p:nvSpPr>
        <p:spPr/>
        <p:txBody>
          <a:bodyPr/>
          <a:lstStyle/>
          <a:p>
            <a:r>
              <a:rPr lang="en-US" dirty="0"/>
              <a:t>Section 523(a)(7) of the Bankruptcy Code provides that fines payable to and for the benefit of a governmental unit which is not compensation for actual loss </a:t>
            </a:r>
            <a:r>
              <a:rPr lang="en-US" u="sng" dirty="0"/>
              <a:t>are not dischargeable</a:t>
            </a:r>
            <a:r>
              <a:rPr lang="en-US" dirty="0"/>
              <a:t>. Think: overdue fines. </a:t>
            </a:r>
          </a:p>
          <a:p>
            <a:r>
              <a:rPr lang="en-US" dirty="0"/>
              <a:t>But, debts to a governmental unit that represent compensation for actual loss are dischargeable.  Think: charges for lost or damaged materials.</a:t>
            </a:r>
          </a:p>
        </p:txBody>
      </p:sp>
    </p:spTree>
    <p:extLst>
      <p:ext uri="{BB962C8B-B14F-4D97-AF65-F5344CB8AC3E}">
        <p14:creationId xmlns:p14="http://schemas.microsoft.com/office/powerpoint/2010/main" val="151673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C926-0B34-4BFA-96DE-3A0580A709BE}"/>
              </a:ext>
            </a:extLst>
          </p:cNvPr>
          <p:cNvSpPr>
            <a:spLocks noGrp="1"/>
          </p:cNvSpPr>
          <p:nvPr>
            <p:ph type="title"/>
          </p:nvPr>
        </p:nvSpPr>
        <p:spPr/>
        <p:txBody>
          <a:bodyPr/>
          <a:lstStyle/>
          <a:p>
            <a:r>
              <a:rPr lang="en-US" dirty="0"/>
              <a:t>How Does a Parent’s Bankruptcy Affect a Juvenile Acct?</a:t>
            </a:r>
          </a:p>
        </p:txBody>
      </p:sp>
      <p:sp>
        <p:nvSpPr>
          <p:cNvPr id="3" name="Content Placeholder 2">
            <a:extLst>
              <a:ext uri="{FF2B5EF4-FFF2-40B4-BE49-F238E27FC236}">
                <a16:creationId xmlns:a16="http://schemas.microsoft.com/office/drawing/2014/main" id="{D7D57A41-EC2C-416B-8C84-F71278E5091E}"/>
              </a:ext>
            </a:extLst>
          </p:cNvPr>
          <p:cNvSpPr>
            <a:spLocks noGrp="1"/>
          </p:cNvSpPr>
          <p:nvPr>
            <p:ph idx="1"/>
          </p:nvPr>
        </p:nvSpPr>
        <p:spPr/>
        <p:txBody>
          <a:bodyPr/>
          <a:lstStyle/>
          <a:p>
            <a:r>
              <a:rPr lang="en-US" dirty="0"/>
              <a:t>In Ga., a person under 18 cannot contract for goods and services and any purported contract is unenforceable.</a:t>
            </a:r>
          </a:p>
          <a:p>
            <a:r>
              <a:rPr lang="en-US" dirty="0"/>
              <a:t>Therefore, it is advisable to have a parent sign on as the responsible party to a juvenile account.</a:t>
            </a:r>
          </a:p>
          <a:p>
            <a:r>
              <a:rPr lang="en-US" dirty="0"/>
              <a:t>Which means, debts incurred on the account ultimately belonging to the parent are subject to applicable bankruptcy laws applying to that parent.</a:t>
            </a:r>
          </a:p>
        </p:txBody>
      </p:sp>
      <p:pic>
        <p:nvPicPr>
          <p:cNvPr id="5122" name="Picture 2" descr="Getting a library card – Mascoutah Public Library">
            <a:extLst>
              <a:ext uri="{FF2B5EF4-FFF2-40B4-BE49-F238E27FC236}">
                <a16:creationId xmlns:a16="http://schemas.microsoft.com/office/drawing/2014/main" id="{A56ED480-1013-4399-843B-47897F32D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575" y="4842427"/>
            <a:ext cx="195262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1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93C2-3F93-4BEC-B040-60ADAD7FBEC6}"/>
              </a:ext>
            </a:extLst>
          </p:cNvPr>
          <p:cNvSpPr>
            <a:spLocks noGrp="1"/>
          </p:cNvSpPr>
          <p:nvPr>
            <p:ph type="title"/>
          </p:nvPr>
        </p:nvSpPr>
        <p:spPr/>
        <p:txBody>
          <a:bodyPr/>
          <a:lstStyle/>
          <a:p>
            <a:r>
              <a:rPr lang="en-US" dirty="0"/>
              <a:t>Legal Disclaimer</a:t>
            </a:r>
          </a:p>
        </p:txBody>
      </p:sp>
      <p:sp>
        <p:nvSpPr>
          <p:cNvPr id="3" name="Content Placeholder 2">
            <a:extLst>
              <a:ext uri="{FF2B5EF4-FFF2-40B4-BE49-F238E27FC236}">
                <a16:creationId xmlns:a16="http://schemas.microsoft.com/office/drawing/2014/main" id="{B0AE2227-1D78-46AA-ACDA-E6454647220A}"/>
              </a:ext>
            </a:extLst>
          </p:cNvPr>
          <p:cNvSpPr>
            <a:spLocks noGrp="1"/>
          </p:cNvSpPr>
          <p:nvPr>
            <p:ph idx="1"/>
          </p:nvPr>
        </p:nvSpPr>
        <p:spPr/>
        <p:txBody>
          <a:bodyPr/>
          <a:lstStyle/>
          <a:p>
            <a:pPr marL="0" indent="0">
              <a:buNone/>
            </a:pPr>
            <a:r>
              <a:rPr lang="en-US" sz="2100" dirty="0"/>
              <a:t>These materials are provided as general information only.  </a:t>
            </a:r>
          </a:p>
          <a:p>
            <a:pPr marL="0" indent="0">
              <a:buNone/>
            </a:pPr>
            <a:r>
              <a:rPr lang="en-US" sz="2100" dirty="0"/>
              <a:t>No legal advice is being given by the Georgia Public Library Service, the Board of Regents of the University System of Georgia, or any other person.</a:t>
            </a:r>
          </a:p>
          <a:p>
            <a:pPr marL="0" indent="0">
              <a:buNone/>
            </a:pPr>
            <a:r>
              <a:rPr lang="en-US" sz="2100" dirty="0"/>
              <a:t> You should consult with your attorney on all legal matters.</a:t>
            </a:r>
          </a:p>
          <a:p>
            <a:endParaRPr lang="en-US" dirty="0"/>
          </a:p>
        </p:txBody>
      </p:sp>
    </p:spTree>
    <p:extLst>
      <p:ext uri="{BB962C8B-B14F-4D97-AF65-F5344CB8AC3E}">
        <p14:creationId xmlns:p14="http://schemas.microsoft.com/office/powerpoint/2010/main" val="276395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DE2F1-22A8-4916-A7A5-CD8A8D04AF60}"/>
              </a:ext>
            </a:extLst>
          </p:cNvPr>
          <p:cNvSpPr>
            <a:spLocks noGrp="1"/>
          </p:cNvSpPr>
          <p:nvPr>
            <p:ph type="title"/>
          </p:nvPr>
        </p:nvSpPr>
        <p:spPr/>
        <p:txBody>
          <a:bodyPr/>
          <a:lstStyle/>
          <a:p>
            <a:r>
              <a:rPr lang="en-US" dirty="0"/>
              <a:t>One parent in BR, not the other.</a:t>
            </a:r>
          </a:p>
        </p:txBody>
      </p:sp>
      <p:sp>
        <p:nvSpPr>
          <p:cNvPr id="3" name="Content Placeholder 2">
            <a:extLst>
              <a:ext uri="{FF2B5EF4-FFF2-40B4-BE49-F238E27FC236}">
                <a16:creationId xmlns:a16="http://schemas.microsoft.com/office/drawing/2014/main" id="{8557A574-335A-4F40-88C2-7ECFC1E709D2}"/>
              </a:ext>
            </a:extLst>
          </p:cNvPr>
          <p:cNvSpPr>
            <a:spLocks noGrp="1"/>
          </p:cNvSpPr>
          <p:nvPr>
            <p:ph idx="1"/>
          </p:nvPr>
        </p:nvSpPr>
        <p:spPr/>
        <p:txBody>
          <a:bodyPr/>
          <a:lstStyle/>
          <a:p>
            <a:r>
              <a:rPr lang="en-US" dirty="0"/>
              <a:t>A discharge of debt occurs only for the filing individual.</a:t>
            </a:r>
          </a:p>
          <a:p>
            <a:r>
              <a:rPr lang="en-US" dirty="0"/>
              <a:t>If only one spouse files BR, then only that person’s debt is affected.</a:t>
            </a:r>
          </a:p>
          <a:p>
            <a:r>
              <a:rPr lang="en-US" dirty="0"/>
              <a:t>A joint debt would still be owed by the non-filing spouse.</a:t>
            </a:r>
          </a:p>
        </p:txBody>
      </p:sp>
    </p:spTree>
    <p:extLst>
      <p:ext uri="{BB962C8B-B14F-4D97-AF65-F5344CB8AC3E}">
        <p14:creationId xmlns:p14="http://schemas.microsoft.com/office/powerpoint/2010/main" val="2673753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E45E79A-A6D9-4CE0-8354-2202E695EA3F}"/>
              </a:ext>
            </a:extLst>
          </p:cNvPr>
          <p:cNvSpPr>
            <a:spLocks noGrp="1"/>
          </p:cNvSpPr>
          <p:nvPr>
            <p:ph type="title"/>
          </p:nvPr>
        </p:nvSpPr>
        <p:spPr>
          <a:xfrm>
            <a:off x="1200565" y="1087374"/>
            <a:ext cx="6737617" cy="1000978"/>
          </a:xfrm>
        </p:spPr>
        <p:txBody>
          <a:bodyPr>
            <a:normAutofit/>
          </a:bodyPr>
          <a:lstStyle/>
          <a:p>
            <a:pPr algn="ctr"/>
            <a:r>
              <a:rPr lang="en-US" dirty="0"/>
              <a:t>Borrowing privileges for non-BR</a:t>
            </a:r>
            <a:br>
              <a:rPr lang="en-US" dirty="0"/>
            </a:br>
            <a:r>
              <a:rPr lang="en-US" dirty="0"/>
              <a:t> family members?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8BC5556-C8B5-444F-B395-6455BC423E03}"/>
              </a:ext>
            </a:extLst>
          </p:cNvPr>
          <p:cNvSpPr>
            <a:spLocks noGrp="1"/>
          </p:cNvSpPr>
          <p:nvPr>
            <p:ph idx="1"/>
          </p:nvPr>
        </p:nvSpPr>
        <p:spPr>
          <a:xfrm>
            <a:off x="877848" y="2535446"/>
            <a:ext cx="8265580" cy="3670898"/>
          </a:xfrm>
        </p:spPr>
        <p:txBody>
          <a:bodyPr>
            <a:normAutofit/>
          </a:bodyPr>
          <a:lstStyle/>
          <a:p>
            <a:r>
              <a:rPr lang="en-US" sz="1600" dirty="0">
                <a:solidFill>
                  <a:schemeClr val="tx1"/>
                </a:solidFill>
              </a:rPr>
              <a:t>Library administrators should carefully consider policies regarding borrowing privileges for families.</a:t>
            </a:r>
          </a:p>
          <a:p>
            <a:r>
              <a:rPr lang="en-US" sz="1600" dirty="0">
                <a:solidFill>
                  <a:schemeClr val="tx1"/>
                </a:solidFill>
              </a:rPr>
              <a:t> There is no legal issue with a policy that results in all family members being blocked if one of the cards is delinquent because borrowing library materials is a privilege, not a right. </a:t>
            </a:r>
          </a:p>
          <a:p>
            <a:r>
              <a:rPr lang="en-US" sz="1600" dirty="0">
                <a:solidFill>
                  <a:schemeClr val="tx1"/>
                </a:solidFill>
              </a:rPr>
              <a:t>Legal concerns arise if the library enforces collection efforts against the non-delinquent family member. Collection efforts must focus solely on the signatory of the account.</a:t>
            </a:r>
          </a:p>
          <a:p>
            <a:r>
              <a:rPr lang="en-US" sz="1600" dirty="0">
                <a:solidFill>
                  <a:schemeClr val="tx1"/>
                </a:solidFill>
              </a:rPr>
              <a:t> Competing policy considerations: </a:t>
            </a:r>
          </a:p>
          <a:p>
            <a:pPr lvl="1"/>
            <a:r>
              <a:rPr lang="en-US" sz="1600" dirty="0">
                <a:solidFill>
                  <a:schemeClr val="tx1"/>
                </a:solidFill>
              </a:rPr>
              <a:t>a family account policy that results in disabling all family members’ cards if one member is delinquent is troubling because an individual may be punished for the deeds of other members of the family over which he or she has no control. </a:t>
            </a:r>
          </a:p>
          <a:p>
            <a:pPr lvl="1"/>
            <a:r>
              <a:rPr lang="en-US" sz="1600" dirty="0">
                <a:solidFill>
                  <a:schemeClr val="tx1"/>
                </a:solidFill>
              </a:rPr>
              <a:t>But, the library has a responsibility to the public as a whole to protect its collections and this includes the duty to prohibit abuse of borrowing privileges. </a:t>
            </a:r>
          </a:p>
        </p:txBody>
      </p:sp>
    </p:spTree>
    <p:extLst>
      <p:ext uri="{BB962C8B-B14F-4D97-AF65-F5344CB8AC3E}">
        <p14:creationId xmlns:p14="http://schemas.microsoft.com/office/powerpoint/2010/main" val="2202552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349254E-C8F8-4824-A70D-E208085BDF12}"/>
              </a:ext>
            </a:extLst>
          </p:cNvPr>
          <p:cNvSpPr>
            <a:spLocks noGrp="1"/>
          </p:cNvSpPr>
          <p:nvPr>
            <p:ph type="title"/>
          </p:nvPr>
        </p:nvSpPr>
        <p:spPr>
          <a:xfrm>
            <a:off x="802386" y="1298448"/>
            <a:ext cx="5292333" cy="3255264"/>
          </a:xfrm>
        </p:spPr>
        <p:txBody>
          <a:bodyPr vert="horz" lIns="91440" tIns="45720" rIns="91440" bIns="45720" rtlCol="0" anchor="b">
            <a:normAutofit/>
          </a:bodyPr>
          <a:lstStyle/>
          <a:p>
            <a:pPr algn="r"/>
            <a:r>
              <a:rPr lang="en-US" sz="5900" dirty="0">
                <a:solidFill>
                  <a:schemeClr val="accent1"/>
                </a:solidFill>
              </a:rPr>
              <a:t>Library as Host of  Virtual Events</a:t>
            </a:r>
          </a:p>
        </p:txBody>
      </p:sp>
      <p:sp>
        <p:nvSpPr>
          <p:cNvPr id="3" name="Text Placeholder 2">
            <a:extLst>
              <a:ext uri="{FF2B5EF4-FFF2-40B4-BE49-F238E27FC236}">
                <a16:creationId xmlns:a16="http://schemas.microsoft.com/office/drawing/2014/main" id="{DCB882B6-7C50-4E0A-B911-FA5DDE69FE0A}"/>
              </a:ext>
            </a:extLst>
          </p:cNvPr>
          <p:cNvSpPr>
            <a:spLocks noGrp="1"/>
          </p:cNvSpPr>
          <p:nvPr>
            <p:ph type="body" idx="1"/>
          </p:nvPr>
        </p:nvSpPr>
        <p:spPr>
          <a:xfrm>
            <a:off x="6396526" y="4084889"/>
            <a:ext cx="2266216" cy="1709159"/>
          </a:xfrm>
        </p:spPr>
        <p:txBody>
          <a:bodyPr vert="horz" lIns="91440" tIns="45720" rIns="91440" bIns="45720" rtlCol="0" anchor="t">
            <a:normAutofit/>
          </a:bodyPr>
          <a:lstStyle/>
          <a:p>
            <a:pPr algn="r"/>
            <a:endParaRPr lang="en-US" sz="1600" dirty="0">
              <a:solidFill>
                <a:srgbClr val="FFFFFF"/>
              </a:solidFill>
            </a:endParaRPr>
          </a:p>
        </p:txBody>
      </p:sp>
    </p:spTree>
    <p:extLst>
      <p:ext uri="{BB962C8B-B14F-4D97-AF65-F5344CB8AC3E}">
        <p14:creationId xmlns:p14="http://schemas.microsoft.com/office/powerpoint/2010/main" val="390271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9DD0-45DA-49CF-968C-490E2187E983}"/>
              </a:ext>
            </a:extLst>
          </p:cNvPr>
          <p:cNvSpPr>
            <a:spLocks noGrp="1"/>
          </p:cNvSpPr>
          <p:nvPr>
            <p:ph type="title"/>
          </p:nvPr>
        </p:nvSpPr>
        <p:spPr/>
        <p:txBody>
          <a:bodyPr/>
          <a:lstStyle/>
          <a:p>
            <a:r>
              <a:rPr lang="en-US" dirty="0"/>
              <a:t>Copyright Concerns</a:t>
            </a:r>
          </a:p>
        </p:txBody>
      </p:sp>
      <p:sp>
        <p:nvSpPr>
          <p:cNvPr id="3" name="Content Placeholder 2">
            <a:extLst>
              <a:ext uri="{FF2B5EF4-FFF2-40B4-BE49-F238E27FC236}">
                <a16:creationId xmlns:a16="http://schemas.microsoft.com/office/drawing/2014/main" id="{AC81B314-6A67-4DC8-9180-E700B2CFA86A}"/>
              </a:ext>
            </a:extLst>
          </p:cNvPr>
          <p:cNvSpPr>
            <a:spLocks noGrp="1"/>
          </p:cNvSpPr>
          <p:nvPr>
            <p:ph idx="1"/>
          </p:nvPr>
        </p:nvSpPr>
        <p:spPr/>
        <p:txBody>
          <a:bodyPr>
            <a:normAutofit/>
          </a:bodyPr>
          <a:lstStyle/>
          <a:p>
            <a:r>
              <a:rPr lang="en-US" dirty="0"/>
              <a:t>Copyright protects original works of authorship, such as written materials and music. Publishers, authors, and artists hold the rights to their materials.  It is generally considered fair use to share copyrighted stories and songs for library programs held in-house and for outreach programming, these implied permissions may change when library programs go online. </a:t>
            </a:r>
          </a:p>
          <a:p>
            <a:r>
              <a:rPr lang="en-US" dirty="0"/>
              <a:t>Obtain permission from publishers or artists first (unless using original work or materials from the public domain). </a:t>
            </a:r>
          </a:p>
          <a:p>
            <a:r>
              <a:rPr lang="en-US" dirty="0"/>
              <a:t>Attribute work to the publisher or artist appropriately.</a:t>
            </a:r>
          </a:p>
          <a:p>
            <a:pPr marL="0" indent="0">
              <a:buNone/>
            </a:pPr>
            <a:r>
              <a:rPr lang="en-US" i="0" dirty="0">
                <a:solidFill>
                  <a:srgbClr val="1C355F"/>
                </a:solidFill>
                <a:effectLst/>
                <a:latin typeface="Arial" panose="020B0604020202020204" pitchFamily="34" charset="0"/>
              </a:rPr>
              <a:t>Virtual Storytime Services Resource Guide: </a:t>
            </a:r>
            <a:r>
              <a:rPr lang="en-US" dirty="0">
                <a:hlinkClick r:id="rId2"/>
              </a:rPr>
              <a:t>http://www.ala.org/alsc/virtual-storytime-services-resource-guide</a:t>
            </a:r>
            <a:endParaRPr lang="en-US" i="0" dirty="0">
              <a:solidFill>
                <a:srgbClr val="1C355F"/>
              </a:solidFill>
              <a:effectLst/>
              <a:latin typeface="Arial" panose="020B0604020202020204" pitchFamily="34" charset="0"/>
            </a:endParaRPr>
          </a:p>
          <a:p>
            <a:pPr marL="0" indent="0">
              <a:buNone/>
            </a:pPr>
            <a:endParaRPr lang="en-US" dirty="0"/>
          </a:p>
        </p:txBody>
      </p:sp>
      <p:pic>
        <p:nvPicPr>
          <p:cNvPr id="6146" name="Picture 2" descr="100+ Free Copyright &amp; Symbol Images - Pixabay">
            <a:extLst>
              <a:ext uri="{FF2B5EF4-FFF2-40B4-BE49-F238E27FC236}">
                <a16:creationId xmlns:a16="http://schemas.microsoft.com/office/drawing/2014/main" id="{B65FE117-390C-403A-A3DD-0EDE5B3F0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5597784"/>
            <a:ext cx="1065143" cy="106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58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6ADA6A4-0E3A-4918-B6D4-22715A55C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79EF8B0-F266-4D16-A66B-C33723680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rgbClr val="2E6F7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2425FE2-09FD-474F-B6D7-D92271375C8D}"/>
              </a:ext>
            </a:extLst>
          </p:cNvPr>
          <p:cNvSpPr>
            <a:spLocks noGrp="1"/>
          </p:cNvSpPr>
          <p:nvPr>
            <p:ph type="title"/>
          </p:nvPr>
        </p:nvSpPr>
        <p:spPr>
          <a:xfrm>
            <a:off x="189689" y="1123837"/>
            <a:ext cx="2210611" cy="4601183"/>
          </a:xfrm>
        </p:spPr>
        <p:txBody>
          <a:bodyPr>
            <a:normAutofit/>
          </a:bodyPr>
          <a:lstStyle/>
          <a:p>
            <a:r>
              <a:rPr lang="en-US" dirty="0"/>
              <a:t>Security Precautions</a:t>
            </a:r>
          </a:p>
        </p:txBody>
      </p:sp>
      <p:sp>
        <p:nvSpPr>
          <p:cNvPr id="3" name="Content Placeholder 2">
            <a:extLst>
              <a:ext uri="{FF2B5EF4-FFF2-40B4-BE49-F238E27FC236}">
                <a16:creationId xmlns:a16="http://schemas.microsoft.com/office/drawing/2014/main" id="{7B73A0D9-4678-4361-ABB0-FE77B6D92113}"/>
              </a:ext>
            </a:extLst>
          </p:cNvPr>
          <p:cNvSpPr>
            <a:spLocks noGrp="1"/>
          </p:cNvSpPr>
          <p:nvPr>
            <p:ph idx="1"/>
          </p:nvPr>
        </p:nvSpPr>
        <p:spPr>
          <a:xfrm>
            <a:off x="2901951" y="864108"/>
            <a:ext cx="5777554" cy="3337867"/>
          </a:xfrm>
        </p:spPr>
        <p:txBody>
          <a:bodyPr>
            <a:normAutofit lnSpcReduction="10000"/>
          </a:bodyPr>
          <a:lstStyle/>
          <a:p>
            <a:pPr>
              <a:buClr>
                <a:srgbClr val="FFCD4B"/>
              </a:buClr>
            </a:pPr>
            <a:endParaRPr lang="en-US" dirty="0"/>
          </a:p>
          <a:p>
            <a:pPr>
              <a:buClr>
                <a:srgbClr val="FFCD4B"/>
              </a:buClr>
            </a:pPr>
            <a:r>
              <a:rPr lang="en-US" dirty="0"/>
              <a:t>Do you have insurance coverage to protect the library from liability for cyber-related issues?</a:t>
            </a:r>
          </a:p>
          <a:p>
            <a:pPr>
              <a:buClr>
                <a:srgbClr val="FFCD4B"/>
              </a:buClr>
            </a:pPr>
            <a:r>
              <a:rPr lang="en-US" dirty="0"/>
              <a:t>When selecting platforms to use for hosting, consider subscription products rather than a consumer-grade download: such paid products often contain security features (and contractual remedies) not available via free apps.</a:t>
            </a:r>
          </a:p>
          <a:p>
            <a:pPr>
              <a:buClr>
                <a:srgbClr val="FFCD4B"/>
              </a:buClr>
            </a:pPr>
            <a:r>
              <a:rPr lang="en-US" dirty="0"/>
              <a:t>ALA’s Office for Intellectual Freedom is available to assist with interpreting privacy and data retention policies and answering questions.</a:t>
            </a:r>
          </a:p>
          <a:p>
            <a:pPr>
              <a:buClr>
                <a:srgbClr val="FFCD4B"/>
              </a:buClr>
            </a:pPr>
            <a:endParaRPr lang="en-US" dirty="0"/>
          </a:p>
        </p:txBody>
      </p:sp>
      <p:pic>
        <p:nvPicPr>
          <p:cNvPr id="7170" name="Picture 2" descr="Which Cybersecurity Career Is Right For Me?">
            <a:extLst>
              <a:ext uri="{FF2B5EF4-FFF2-40B4-BE49-F238E27FC236}">
                <a16:creationId xmlns:a16="http://schemas.microsoft.com/office/drawing/2014/main" id="{D033202D-A001-4B10-A062-829B605309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01951" y="4201975"/>
            <a:ext cx="5486400" cy="183794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D9D0B110-82F6-41DA-8945-C8411E576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46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B1EA695-E9E0-4AA9-88C1-F2CA375AF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rgbClr val="383B5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A0B8AF7-2B73-417F-9CB1-CAB4C5EEB6FE}"/>
              </a:ext>
            </a:extLst>
          </p:cNvPr>
          <p:cNvSpPr>
            <a:spLocks noGrp="1"/>
          </p:cNvSpPr>
          <p:nvPr>
            <p:ph type="title"/>
          </p:nvPr>
        </p:nvSpPr>
        <p:spPr>
          <a:xfrm>
            <a:off x="216936" y="1123837"/>
            <a:ext cx="4838332" cy="1255469"/>
          </a:xfrm>
        </p:spPr>
        <p:txBody>
          <a:bodyPr>
            <a:normAutofit/>
          </a:bodyPr>
          <a:lstStyle/>
          <a:p>
            <a:r>
              <a:rPr lang="en-US" dirty="0"/>
              <a:t>Participation by Minors</a:t>
            </a:r>
          </a:p>
        </p:txBody>
      </p:sp>
      <p:sp>
        <p:nvSpPr>
          <p:cNvPr id="3" name="Content Placeholder 2">
            <a:extLst>
              <a:ext uri="{FF2B5EF4-FFF2-40B4-BE49-F238E27FC236}">
                <a16:creationId xmlns:a16="http://schemas.microsoft.com/office/drawing/2014/main" id="{0FDBA01C-E2EE-4782-B709-572E452A29B7}"/>
              </a:ext>
            </a:extLst>
          </p:cNvPr>
          <p:cNvSpPr>
            <a:spLocks noGrp="1"/>
          </p:cNvSpPr>
          <p:nvPr>
            <p:ph idx="1"/>
          </p:nvPr>
        </p:nvSpPr>
        <p:spPr>
          <a:xfrm>
            <a:off x="216936" y="2510395"/>
            <a:ext cx="4838331" cy="3274586"/>
          </a:xfrm>
        </p:spPr>
        <p:txBody>
          <a:bodyPr anchor="t">
            <a:normAutofit/>
          </a:bodyPr>
          <a:lstStyle/>
          <a:p>
            <a:pPr>
              <a:buClr>
                <a:srgbClr val="6EA8EA"/>
              </a:buClr>
            </a:pPr>
            <a:r>
              <a:rPr lang="en-US" sz="1800" dirty="0">
                <a:solidFill>
                  <a:srgbClr val="FFFFFF"/>
                </a:solidFill>
              </a:rPr>
              <a:t>Find out whether the platform that you are using is compliant with the Children’s Online Privacy Protection Act (COPPA)—1998 law placing parents in control over what info is collected from their young children online. It applies to children under age 13. </a:t>
            </a:r>
          </a:p>
          <a:p>
            <a:pPr>
              <a:buClr>
                <a:srgbClr val="6EA8EA"/>
              </a:buClr>
            </a:pPr>
            <a:r>
              <a:rPr lang="en-US" sz="1800" dirty="0">
                <a:solidFill>
                  <a:srgbClr val="FFFFFF"/>
                </a:solidFill>
              </a:rPr>
              <a:t>Avoid platforms like social media that require your patrons to disclose personal information in order to engage with your virtual programs. Look for platforms that patrons can access anonymously.</a:t>
            </a:r>
          </a:p>
        </p:txBody>
      </p:sp>
      <p:pic>
        <p:nvPicPr>
          <p:cNvPr id="8194" name="Picture 2" descr="Children's most popular searches | Kaspersky official blog">
            <a:extLst>
              <a:ext uri="{FF2B5EF4-FFF2-40B4-BE49-F238E27FC236}">
                <a16:creationId xmlns:a16="http://schemas.microsoft.com/office/drawing/2014/main" id="{6D2162AF-EC36-4264-A258-384FC6B324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4708" y="2493993"/>
            <a:ext cx="2833714" cy="186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77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207A-B4C9-46DA-A11A-0FB9ECC2E5BB}"/>
              </a:ext>
            </a:extLst>
          </p:cNvPr>
          <p:cNvSpPr>
            <a:spLocks noGrp="1"/>
          </p:cNvSpPr>
          <p:nvPr>
            <p:ph type="title"/>
          </p:nvPr>
        </p:nvSpPr>
        <p:spPr/>
        <p:txBody>
          <a:bodyPr/>
          <a:lstStyle/>
          <a:p>
            <a:r>
              <a:rPr lang="en-US" dirty="0"/>
              <a:t>Use of Personal Data</a:t>
            </a:r>
          </a:p>
        </p:txBody>
      </p:sp>
      <p:sp>
        <p:nvSpPr>
          <p:cNvPr id="3" name="Content Placeholder 2">
            <a:extLst>
              <a:ext uri="{FF2B5EF4-FFF2-40B4-BE49-F238E27FC236}">
                <a16:creationId xmlns:a16="http://schemas.microsoft.com/office/drawing/2014/main" id="{08A3081E-46C7-48EA-AAAB-C37413F0B7E4}"/>
              </a:ext>
            </a:extLst>
          </p:cNvPr>
          <p:cNvSpPr>
            <a:spLocks noGrp="1"/>
          </p:cNvSpPr>
          <p:nvPr>
            <p:ph idx="1"/>
          </p:nvPr>
        </p:nvSpPr>
        <p:spPr/>
        <p:txBody>
          <a:bodyPr/>
          <a:lstStyle/>
          <a:p>
            <a:r>
              <a:rPr lang="en-US" dirty="0"/>
              <a:t>Alert participants to familiarize themselves with the platform’s use of data policies.</a:t>
            </a:r>
          </a:p>
          <a:p>
            <a:pPr marL="0" indent="0">
              <a:buNone/>
            </a:pPr>
            <a:endParaRPr lang="en-US" dirty="0"/>
          </a:p>
        </p:txBody>
      </p:sp>
      <p:pic>
        <p:nvPicPr>
          <p:cNvPr id="9218" name="Picture 2" descr="Personal-data legislation tops the agenda, as China's political assemblies  kick off meetings | MLex Blog">
            <a:extLst>
              <a:ext uri="{FF2B5EF4-FFF2-40B4-BE49-F238E27FC236}">
                <a16:creationId xmlns:a16="http://schemas.microsoft.com/office/drawing/2014/main" id="{4A2FCA48-399C-4C59-9EC3-3C0CB9EA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245" y="4953496"/>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60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B1EA695-E9E0-4AA9-88C1-F2CA375AF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rgbClr val="7B5F5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F43188-210A-4011-A480-82F805333D4B}"/>
              </a:ext>
            </a:extLst>
          </p:cNvPr>
          <p:cNvSpPr>
            <a:spLocks noGrp="1"/>
          </p:cNvSpPr>
          <p:nvPr>
            <p:ph type="title"/>
          </p:nvPr>
        </p:nvSpPr>
        <p:spPr>
          <a:xfrm>
            <a:off x="216936" y="1123837"/>
            <a:ext cx="4838332" cy="1255469"/>
          </a:xfrm>
        </p:spPr>
        <p:txBody>
          <a:bodyPr>
            <a:normAutofit/>
          </a:bodyPr>
          <a:lstStyle/>
          <a:p>
            <a:r>
              <a:rPr lang="en-US" dirty="0"/>
              <a:t>Waiver</a:t>
            </a:r>
          </a:p>
        </p:txBody>
      </p:sp>
      <p:sp>
        <p:nvSpPr>
          <p:cNvPr id="3" name="Content Placeholder 2">
            <a:extLst>
              <a:ext uri="{FF2B5EF4-FFF2-40B4-BE49-F238E27FC236}">
                <a16:creationId xmlns:a16="http://schemas.microsoft.com/office/drawing/2014/main" id="{69D1399F-F6C3-4C81-A414-516035B3E094}"/>
              </a:ext>
            </a:extLst>
          </p:cNvPr>
          <p:cNvSpPr>
            <a:spLocks noGrp="1"/>
          </p:cNvSpPr>
          <p:nvPr>
            <p:ph idx="1"/>
          </p:nvPr>
        </p:nvSpPr>
        <p:spPr>
          <a:xfrm>
            <a:off x="216936" y="2510395"/>
            <a:ext cx="4838331" cy="3274586"/>
          </a:xfrm>
        </p:spPr>
        <p:txBody>
          <a:bodyPr anchor="t">
            <a:normAutofit/>
          </a:bodyPr>
          <a:lstStyle/>
          <a:p>
            <a:pPr>
              <a:buClr>
                <a:srgbClr val="FF7564"/>
              </a:buClr>
            </a:pPr>
            <a:r>
              <a:rPr lang="en-US" sz="1500" dirty="0">
                <a:solidFill>
                  <a:srgbClr val="FFFFFF"/>
                </a:solidFill>
              </a:rPr>
              <a:t>Waivers are governed by the rules of contract law. In instances of gross negligence, such waivers are typically deemed unenforceable. However, in general, liability waivers can be enforceable so long as the party signing the waiver had fair notice, i.e. that the contract or waiver specifically stated the claims to be released and that the waiver language was conspicuous within the contract.</a:t>
            </a:r>
          </a:p>
          <a:p>
            <a:pPr>
              <a:buClr>
                <a:srgbClr val="FF7564"/>
              </a:buClr>
            </a:pPr>
            <a:r>
              <a:rPr lang="en-US" sz="1500" b="1" dirty="0">
                <a:solidFill>
                  <a:srgbClr val="FFFFFF"/>
                </a:solidFill>
              </a:rPr>
              <a:t>Sample</a:t>
            </a:r>
            <a:r>
              <a:rPr lang="en-US" sz="1500" dirty="0">
                <a:solidFill>
                  <a:srgbClr val="FFFFFF"/>
                </a:solidFill>
              </a:rPr>
              <a:t>: “Please be advised that the Library makes no warranties and/or representations concerning its virtual programs. Your decision to participate in the programs is an express consent on your part to waive any and all claims against the Library which may result from said participation and hereby release and discharge the Library from any and all liabilities.” </a:t>
            </a:r>
          </a:p>
        </p:txBody>
      </p:sp>
      <p:pic>
        <p:nvPicPr>
          <p:cNvPr id="10242" name="Picture 2" descr="Conference Waiver Forms | CAACURH Regional Leadership Conference 2018 |  Wright State University">
            <a:extLst>
              <a:ext uri="{FF2B5EF4-FFF2-40B4-BE49-F238E27FC236}">
                <a16:creationId xmlns:a16="http://schemas.microsoft.com/office/drawing/2014/main" id="{8AC5952D-5482-412B-9B43-8672908F1F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4708" y="1842647"/>
            <a:ext cx="2833714" cy="316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35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guy standing in front of a closed library ">
            <a:extLst>
              <a:ext uri="{FF2B5EF4-FFF2-40B4-BE49-F238E27FC236}">
                <a16:creationId xmlns:a16="http://schemas.microsoft.com/office/drawing/2014/main" id="{7EFF9603-1C52-43DE-9754-BBA34455BA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909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DFFECBC-3365-4A8E-B5C9-F04909FEC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3481671" cy="53309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16FA733-E8EC-4658-9A43-B644FB6011E3}"/>
              </a:ext>
            </a:extLst>
          </p:cNvPr>
          <p:cNvSpPr>
            <a:spLocks noGrp="1"/>
          </p:cNvSpPr>
          <p:nvPr>
            <p:ph type="title"/>
          </p:nvPr>
        </p:nvSpPr>
        <p:spPr>
          <a:xfrm>
            <a:off x="216936" y="1123837"/>
            <a:ext cx="3012087" cy="1255469"/>
          </a:xfrm>
        </p:spPr>
        <p:txBody>
          <a:bodyPr>
            <a:normAutofit/>
          </a:bodyPr>
          <a:lstStyle/>
          <a:p>
            <a:r>
              <a:rPr lang="en-US" dirty="0">
                <a:solidFill>
                  <a:schemeClr val="tx1"/>
                </a:solidFill>
              </a:rPr>
              <a:t>Words of Inspiration</a:t>
            </a:r>
          </a:p>
        </p:txBody>
      </p:sp>
      <p:sp>
        <p:nvSpPr>
          <p:cNvPr id="3" name="Content Placeholder 2">
            <a:extLst>
              <a:ext uri="{FF2B5EF4-FFF2-40B4-BE49-F238E27FC236}">
                <a16:creationId xmlns:a16="http://schemas.microsoft.com/office/drawing/2014/main" id="{F74DE733-B23A-466C-A76B-180F31FD2B80}"/>
              </a:ext>
            </a:extLst>
          </p:cNvPr>
          <p:cNvSpPr>
            <a:spLocks noGrp="1"/>
          </p:cNvSpPr>
          <p:nvPr>
            <p:ph idx="1"/>
          </p:nvPr>
        </p:nvSpPr>
        <p:spPr>
          <a:xfrm>
            <a:off x="216936" y="2510395"/>
            <a:ext cx="3012087" cy="3274586"/>
          </a:xfrm>
        </p:spPr>
        <p:txBody>
          <a:bodyPr anchor="t">
            <a:normAutofit/>
          </a:bodyPr>
          <a:lstStyle/>
          <a:p>
            <a:pPr>
              <a:buClr>
                <a:srgbClr val="D7A75B"/>
              </a:buClr>
            </a:pPr>
            <a:r>
              <a:rPr lang="en-US" dirty="0">
                <a:solidFill>
                  <a:schemeClr val="tx1"/>
                </a:solidFill>
              </a:rPr>
              <a:t>“With school closures and job loss, communities will need libraries more than ever.”  Bloomberg CityLab</a:t>
            </a:r>
          </a:p>
          <a:p>
            <a:pPr>
              <a:buClr>
                <a:srgbClr val="D7A75B"/>
              </a:buClr>
            </a:pPr>
            <a:r>
              <a:rPr lang="en-US" dirty="0">
                <a:solidFill>
                  <a:schemeClr val="tx1"/>
                </a:solidFill>
              </a:rPr>
              <a:t>“Libraries are needed more than ever.” USA Today</a:t>
            </a:r>
          </a:p>
          <a:p>
            <a:pPr>
              <a:buClr>
                <a:srgbClr val="D7A75B"/>
              </a:buClr>
            </a:pPr>
            <a:r>
              <a:rPr lang="en-US" dirty="0">
                <a:solidFill>
                  <a:schemeClr val="tx1"/>
                </a:solidFill>
              </a:rPr>
              <a:t>“Shuttering public libraries puts a strain on communities” Wired</a:t>
            </a:r>
          </a:p>
        </p:txBody>
      </p:sp>
    </p:spTree>
    <p:extLst>
      <p:ext uri="{BB962C8B-B14F-4D97-AF65-F5344CB8AC3E}">
        <p14:creationId xmlns:p14="http://schemas.microsoft.com/office/powerpoint/2010/main" val="42780113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7E48CF-9195-49B5-8EA9-5D0139B6F726}"/>
              </a:ext>
            </a:extLst>
          </p:cNvPr>
          <p:cNvSpPr>
            <a:spLocks noGrp="1"/>
          </p:cNvSpPr>
          <p:nvPr>
            <p:ph type="title"/>
          </p:nvPr>
        </p:nvSpPr>
        <p:spPr>
          <a:xfrm>
            <a:off x="1154337" y="864108"/>
            <a:ext cx="2305435" cy="5120639"/>
          </a:xfrm>
        </p:spPr>
        <p:txBody>
          <a:bodyPr vert="horz" lIns="68580" tIns="34290" rIns="68580" bIns="34290" rtlCol="0">
            <a:normAutofit/>
          </a:bodyPr>
          <a:lstStyle/>
          <a:p>
            <a:pPr algn="r"/>
            <a:r>
              <a:rPr lang="en-US" spc="-75" dirty="0">
                <a:solidFill>
                  <a:schemeClr val="tx1">
                    <a:lumMod val="85000"/>
                    <a:lumOff val="15000"/>
                  </a:schemeClr>
                </a:solidFill>
              </a:rPr>
              <a:t>Families First Coronavirus Response Act</a:t>
            </a:r>
            <a:br>
              <a:rPr lang="en-US" spc="-75" dirty="0">
                <a:solidFill>
                  <a:schemeClr val="tx1">
                    <a:lumMod val="85000"/>
                    <a:lumOff val="15000"/>
                  </a:schemeClr>
                </a:solidFill>
              </a:rPr>
            </a:br>
            <a:endParaRPr lang="en-US" spc="-75" dirty="0">
              <a:solidFill>
                <a:schemeClr val="tx1">
                  <a:lumMod val="85000"/>
                  <a:lumOff val="15000"/>
                </a:schemeClr>
              </a:solidFill>
            </a:endParaRPr>
          </a:p>
        </p:txBody>
      </p:sp>
      <p:sp>
        <p:nvSpPr>
          <p:cNvPr id="19" name="Rectangle 1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4EF484-C579-4681-8955-74795830B378}"/>
              </a:ext>
            </a:extLst>
          </p:cNvPr>
          <p:cNvSpPr>
            <a:spLocks noGrp="1"/>
          </p:cNvSpPr>
          <p:nvPr>
            <p:ph idx="1"/>
          </p:nvPr>
        </p:nvSpPr>
        <p:spPr>
          <a:xfrm>
            <a:off x="3966921" y="864108"/>
            <a:ext cx="4433008" cy="5120640"/>
          </a:xfrm>
        </p:spPr>
        <p:txBody>
          <a:bodyPr vert="horz" lIns="68580" tIns="34290" rIns="68580" bIns="34290" rtlCol="0">
            <a:normAutofit/>
          </a:bodyPr>
          <a:lstStyle/>
          <a:p>
            <a:pPr marL="0" indent="0">
              <a:buNone/>
            </a:pPr>
            <a:r>
              <a:rPr lang="en-US" b="1" dirty="0"/>
              <a:t>Emergency Paid Sick Leave Act</a:t>
            </a:r>
          </a:p>
          <a:p>
            <a:pPr marL="0" indent="0">
              <a:buNone/>
            </a:pPr>
            <a:r>
              <a:rPr lang="en-US" b="1" dirty="0"/>
              <a:t>FFCRA §§ 3102(a)(2); 3102(b)</a:t>
            </a:r>
          </a:p>
          <a:p>
            <a:pPr marL="0" indent="0">
              <a:buNone/>
            </a:pPr>
            <a:r>
              <a:rPr lang="en-US" b="1" dirty="0"/>
              <a:t>Emergency Family and Medical Leave Expansion Act FFCRA §§ 5102, 5110(2)</a:t>
            </a:r>
          </a:p>
          <a:p>
            <a:pPr marL="0" indent="0">
              <a:buNone/>
            </a:pPr>
            <a:r>
              <a:rPr lang="en-US" dirty="0"/>
              <a:t>Effective Apr. 1, – Dec. 31, 2020 </a:t>
            </a:r>
          </a:p>
        </p:txBody>
      </p:sp>
      <p:sp>
        <p:nvSpPr>
          <p:cNvPr id="23" name="Rectangle 2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9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1200565" y="1087374"/>
            <a:ext cx="6737617" cy="1000978"/>
          </a:xfrm>
        </p:spPr>
        <p:txBody>
          <a:bodyPr>
            <a:normAutofit/>
          </a:bodyPr>
          <a:lstStyle/>
          <a:p>
            <a:pPr algn="ctr"/>
            <a:r>
              <a:rPr lang="en-US" dirty="0"/>
              <a:t>Application to Employee with</a:t>
            </a:r>
            <a:br>
              <a:rPr lang="en-US" dirty="0"/>
            </a:br>
            <a:r>
              <a:rPr lang="en-US" dirty="0"/>
              <a:t>Child Care Issues</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1200564" y="2535446"/>
            <a:ext cx="6737617" cy="3554457"/>
          </a:xfrm>
        </p:spPr>
        <p:txBody>
          <a:bodyPr>
            <a:normAutofit/>
          </a:bodyPr>
          <a:lstStyle/>
          <a:p>
            <a:r>
              <a:rPr lang="en-US" sz="1800" dirty="0">
                <a:solidFill>
                  <a:schemeClr val="tx1"/>
                </a:solidFill>
              </a:rPr>
              <a:t>An employee is entitled to emergency paid sick leave (up to 80 hours for full-time employee) if he/she is caring for </a:t>
            </a:r>
            <a:r>
              <a:rPr lang="en-US" sz="1800" b="1" dirty="0">
                <a:solidFill>
                  <a:schemeClr val="tx1"/>
                </a:solidFill>
              </a:rPr>
              <a:t>a son or daughter </a:t>
            </a:r>
            <a:r>
              <a:rPr lang="en-US" sz="1800" dirty="0">
                <a:solidFill>
                  <a:schemeClr val="tx1"/>
                </a:solidFill>
              </a:rPr>
              <a:t>whose school or place of care is closed or whose child care provider is unavailable for reasons related to COVID-19.</a:t>
            </a:r>
          </a:p>
          <a:p>
            <a:r>
              <a:rPr lang="en-US" sz="1800" dirty="0">
                <a:solidFill>
                  <a:schemeClr val="tx1"/>
                </a:solidFill>
              </a:rPr>
              <a:t>An eligible employee is entitled to up to 10 weeks of paid, and 2 weeks unpaid emergency family and medical leave if the employee is caring for a </a:t>
            </a:r>
            <a:r>
              <a:rPr lang="en-US" sz="1800" b="1" dirty="0">
                <a:solidFill>
                  <a:schemeClr val="tx1"/>
                </a:solidFill>
              </a:rPr>
              <a:t>son or daughter </a:t>
            </a:r>
            <a:r>
              <a:rPr lang="en-US" sz="1800" dirty="0">
                <a:solidFill>
                  <a:schemeClr val="tx1"/>
                </a:solidFill>
              </a:rPr>
              <a:t>whose school or place of care is closed or whose child care provider is unavailable for reasons related to COVID-19.</a:t>
            </a:r>
          </a:p>
          <a:p>
            <a:endParaRPr lang="en-US" sz="1800" dirty="0">
              <a:solidFill>
                <a:schemeClr val="tx1"/>
              </a:solidFill>
            </a:endParaRPr>
          </a:p>
          <a:p>
            <a:endParaRPr lang="en-US" sz="1800" dirty="0">
              <a:solidFill>
                <a:schemeClr val="tx1"/>
              </a:solidFill>
            </a:endParaRPr>
          </a:p>
        </p:txBody>
      </p:sp>
      <p:pic>
        <p:nvPicPr>
          <p:cNvPr id="2" name="Picture 1">
            <a:extLst>
              <a:ext uri="{FF2B5EF4-FFF2-40B4-BE49-F238E27FC236}">
                <a16:creationId xmlns:a16="http://schemas.microsoft.com/office/drawing/2014/main" id="{A0AF1076-1C85-4768-A1D7-1C84F9D2571D}"/>
              </a:ext>
            </a:extLst>
          </p:cNvPr>
          <p:cNvPicPr>
            <a:picLocks noChangeAspect="1"/>
          </p:cNvPicPr>
          <p:nvPr/>
        </p:nvPicPr>
        <p:blipFill>
          <a:blip r:embed="rId2"/>
          <a:stretch>
            <a:fillRect/>
          </a:stretch>
        </p:blipFill>
        <p:spPr>
          <a:xfrm>
            <a:off x="6204550" y="4898748"/>
            <a:ext cx="2938878" cy="1959252"/>
          </a:xfrm>
          <a:prstGeom prst="rect">
            <a:avLst/>
          </a:prstGeom>
        </p:spPr>
      </p:pic>
    </p:spTree>
    <p:extLst>
      <p:ext uri="{BB962C8B-B14F-4D97-AF65-F5344CB8AC3E}">
        <p14:creationId xmlns:p14="http://schemas.microsoft.com/office/powerpoint/2010/main" val="161458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433518-3909-462F-8303-864C2A83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rgbClr val="5B372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0" y="1123837"/>
            <a:ext cx="5289364" cy="1386557"/>
          </a:xfrm>
        </p:spPr>
        <p:txBody>
          <a:bodyPr>
            <a:normAutofit/>
          </a:bodyPr>
          <a:lstStyle/>
          <a:p>
            <a:pPr algn="ctr"/>
            <a:r>
              <a:rPr lang="en-US" dirty="0"/>
              <a:t>Info Required from Employee</a:t>
            </a:r>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216936" y="2510395"/>
            <a:ext cx="4838331" cy="3274586"/>
          </a:xfrm>
        </p:spPr>
        <p:txBody>
          <a:bodyPr anchor="t">
            <a:normAutofit/>
          </a:bodyPr>
          <a:lstStyle/>
          <a:p>
            <a:pPr>
              <a:buClr>
                <a:srgbClr val="F5E454"/>
              </a:buClr>
            </a:pPr>
            <a:r>
              <a:rPr lang="en-US" dirty="0">
                <a:solidFill>
                  <a:srgbClr val="FFFFFF"/>
                </a:solidFill>
              </a:rPr>
              <a:t>An employee requesting leave to care for a son or daughter whose school or place of care is closed, or child care provider is unavailable, must also provide:</a:t>
            </a:r>
          </a:p>
          <a:p>
            <a:pPr lvl="1">
              <a:buClr>
                <a:srgbClr val="F5E454"/>
              </a:buClr>
            </a:pPr>
            <a:r>
              <a:rPr lang="en-US" dirty="0">
                <a:solidFill>
                  <a:srgbClr val="FFFFFF"/>
                </a:solidFill>
              </a:rPr>
              <a:t>The name of son/daughter;</a:t>
            </a:r>
          </a:p>
          <a:p>
            <a:pPr lvl="1">
              <a:buClr>
                <a:srgbClr val="F5E454"/>
              </a:buClr>
            </a:pPr>
            <a:r>
              <a:rPr lang="en-US" dirty="0">
                <a:solidFill>
                  <a:srgbClr val="FFFFFF"/>
                </a:solidFill>
              </a:rPr>
              <a:t>The name of the school, place of care, or child care provider that has closed or become unavailable; and</a:t>
            </a:r>
          </a:p>
          <a:p>
            <a:pPr lvl="1">
              <a:buClr>
                <a:srgbClr val="F5E454"/>
              </a:buClr>
            </a:pPr>
            <a:r>
              <a:rPr lang="en-US" dirty="0">
                <a:solidFill>
                  <a:srgbClr val="FFFFFF"/>
                </a:solidFill>
              </a:rPr>
              <a:t>A statement that no other suitable person is available to care for the child.</a:t>
            </a:r>
          </a:p>
        </p:txBody>
      </p:sp>
      <p:pic>
        <p:nvPicPr>
          <p:cNvPr id="2050" name="Picture 2">
            <a:extLst>
              <a:ext uri="{FF2B5EF4-FFF2-40B4-BE49-F238E27FC236}">
                <a16:creationId xmlns:a16="http://schemas.microsoft.com/office/drawing/2014/main" id="{1F5B7F03-7974-4378-8295-7CF747A39D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3" r="22780" b="3"/>
          <a:stretch/>
        </p:blipFill>
        <p:spPr bwMode="auto">
          <a:xfrm>
            <a:off x="5658774" y="759599"/>
            <a:ext cx="2833714" cy="533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2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B1EA695-E9E0-4AA9-88C1-F2CA375AF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rgbClr val="8932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216936" y="1123837"/>
            <a:ext cx="4838332" cy="1255469"/>
          </a:xfrm>
        </p:spPr>
        <p:txBody>
          <a:bodyPr>
            <a:normAutofit/>
          </a:bodyPr>
          <a:lstStyle/>
          <a:p>
            <a:r>
              <a:rPr lang="en-US" dirty="0"/>
              <a:t>Who is “son or daughter”</a:t>
            </a:r>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216936" y="2510395"/>
            <a:ext cx="4838331" cy="3274586"/>
          </a:xfrm>
        </p:spPr>
        <p:txBody>
          <a:bodyPr anchor="t">
            <a:normAutofit/>
          </a:bodyPr>
          <a:lstStyle/>
          <a:p>
            <a:pPr>
              <a:buClr>
                <a:srgbClr val="F62B74"/>
              </a:buClr>
            </a:pPr>
            <a:r>
              <a:rPr lang="en-US" dirty="0">
                <a:solidFill>
                  <a:srgbClr val="FFFFFF"/>
                </a:solidFill>
              </a:rPr>
              <a:t>Under the FFCRA, a “son or daughter” is the employee’s own child, which includes a biological, adopted, or foster child, a stepchild, a legal ward, or a child for whom the employee is standing </a:t>
            </a:r>
            <a:r>
              <a:rPr lang="en-US" i="1" dirty="0">
                <a:solidFill>
                  <a:srgbClr val="FFFFFF"/>
                </a:solidFill>
              </a:rPr>
              <a:t>in loco parentis</a:t>
            </a:r>
            <a:r>
              <a:rPr lang="en-US" dirty="0">
                <a:solidFill>
                  <a:srgbClr val="FFFFFF"/>
                </a:solidFill>
              </a:rPr>
              <a:t>—someone with day-to-day responsibilities to care for or financially support a child. </a:t>
            </a:r>
          </a:p>
        </p:txBody>
      </p:sp>
      <p:pic>
        <p:nvPicPr>
          <p:cNvPr id="2" name="Picture 1">
            <a:extLst>
              <a:ext uri="{FF2B5EF4-FFF2-40B4-BE49-F238E27FC236}">
                <a16:creationId xmlns:a16="http://schemas.microsoft.com/office/drawing/2014/main" id="{410FEA5D-246C-4EFA-BF69-715374DBCA40}"/>
              </a:ext>
            </a:extLst>
          </p:cNvPr>
          <p:cNvPicPr>
            <a:picLocks noChangeAspect="1"/>
          </p:cNvPicPr>
          <p:nvPr/>
        </p:nvPicPr>
        <p:blipFill>
          <a:blip r:embed="rId2"/>
          <a:stretch>
            <a:fillRect/>
          </a:stretch>
        </p:blipFill>
        <p:spPr>
          <a:xfrm>
            <a:off x="5664708" y="2014364"/>
            <a:ext cx="2833714" cy="2821119"/>
          </a:xfrm>
          <a:prstGeom prst="rect">
            <a:avLst/>
          </a:prstGeom>
        </p:spPr>
      </p:pic>
    </p:spTree>
    <p:extLst>
      <p:ext uri="{BB962C8B-B14F-4D97-AF65-F5344CB8AC3E}">
        <p14:creationId xmlns:p14="http://schemas.microsoft.com/office/powerpoint/2010/main" val="325744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370695" y="1683144"/>
            <a:ext cx="2081191" cy="3491712"/>
          </a:xfrm>
        </p:spPr>
        <p:txBody>
          <a:bodyPr>
            <a:normAutofit/>
          </a:bodyPr>
          <a:lstStyle/>
          <a:p>
            <a:r>
              <a:rPr lang="en-US" sz="2800" dirty="0"/>
              <a:t>Does Grandparent Stand </a:t>
            </a:r>
            <a:r>
              <a:rPr lang="en-US" sz="2800" i="1" dirty="0"/>
              <a:t>In Loco Parentis</a:t>
            </a:r>
            <a:r>
              <a:rPr lang="en-US" sz="2800" dirty="0"/>
              <a:t>?</a:t>
            </a:r>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2822581" y="848139"/>
            <a:ext cx="5950723" cy="5420139"/>
          </a:xfrm>
        </p:spPr>
        <p:txBody>
          <a:bodyPr>
            <a:noAutofit/>
          </a:bodyPr>
          <a:lstStyle/>
          <a:p>
            <a:r>
              <a:rPr lang="en-US" sz="1400" dirty="0"/>
              <a:t>Under the FMLA, persons who are </a:t>
            </a:r>
            <a:r>
              <a:rPr lang="en-US" sz="1400" i="1" dirty="0"/>
              <a:t>in loco parentis</a:t>
            </a:r>
            <a:r>
              <a:rPr lang="en-US" sz="1400" dirty="0"/>
              <a:t> include those with day-to-day responsibilities to care for or financially support a child. </a:t>
            </a:r>
          </a:p>
          <a:p>
            <a:r>
              <a:rPr lang="en-US" sz="1400" dirty="0"/>
              <a:t>Factors to be considered in determining </a:t>
            </a:r>
            <a:r>
              <a:rPr lang="en-US" sz="1400" i="1" dirty="0"/>
              <a:t>in loco parentis</a:t>
            </a:r>
            <a:r>
              <a:rPr lang="en-US" sz="1400" dirty="0"/>
              <a:t> status include:</a:t>
            </a:r>
          </a:p>
          <a:p>
            <a:pPr marL="0" indent="0">
              <a:buNone/>
            </a:pPr>
            <a:r>
              <a:rPr lang="en-US" sz="1400" dirty="0"/>
              <a:t>	• the age of the child;</a:t>
            </a:r>
          </a:p>
          <a:p>
            <a:pPr marL="0" indent="0">
              <a:buNone/>
            </a:pPr>
            <a:r>
              <a:rPr lang="en-US" sz="1400" dirty="0"/>
              <a:t>	• the degree child is dependent on the person;</a:t>
            </a:r>
          </a:p>
          <a:p>
            <a:pPr marL="0" indent="0">
              <a:buNone/>
            </a:pPr>
            <a:r>
              <a:rPr lang="en-US" sz="1400" dirty="0"/>
              <a:t>	• the amount of financial support, if any, provided; and</a:t>
            </a:r>
          </a:p>
          <a:p>
            <a:pPr marL="0" indent="0">
              <a:buNone/>
            </a:pPr>
            <a:r>
              <a:rPr lang="en-US" sz="1400" dirty="0"/>
              <a:t>	• how extensively duties assc’d w/ parenthood are exercised.</a:t>
            </a:r>
          </a:p>
          <a:p>
            <a:r>
              <a:rPr lang="en-US" sz="1400" dirty="0"/>
              <a:t>The fact that a child has a biological parent in the home, or has both a mother and a father, does not prevent an employee from standing </a:t>
            </a:r>
            <a:r>
              <a:rPr lang="en-US" sz="1400" i="1" dirty="0"/>
              <a:t>in loco parentis</a:t>
            </a:r>
            <a:r>
              <a:rPr lang="en-US" sz="1400" dirty="0"/>
              <a:t> to that child. The FMLA does not restrict the number of parents a child may have. </a:t>
            </a:r>
          </a:p>
          <a:p>
            <a:endParaRPr lang="en-US" sz="1400" b="1" dirty="0"/>
          </a:p>
          <a:p>
            <a:r>
              <a:rPr lang="en-US" sz="1400" b="1" dirty="0"/>
              <a:t>The specific facts of each situation will determine </a:t>
            </a:r>
            <a:r>
              <a:rPr lang="en-US" sz="1400" b="1"/>
              <a:t>whether an </a:t>
            </a:r>
            <a:r>
              <a:rPr lang="en-US" sz="1400" b="1" dirty="0"/>
              <a:t>employee stands</a:t>
            </a:r>
            <a:r>
              <a:rPr lang="en-US" sz="1400" b="1" i="1" dirty="0"/>
              <a:t> in loco parentis</a:t>
            </a:r>
            <a:r>
              <a:rPr lang="en-US" sz="1400" b="1" dirty="0"/>
              <a:t> to a child.</a:t>
            </a:r>
          </a:p>
        </p:txBody>
      </p:sp>
      <p:sp>
        <p:nvSpPr>
          <p:cNvPr id="29" name="Freeform: Shape 28">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98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1200565" y="1087374"/>
            <a:ext cx="6737617" cy="1000978"/>
          </a:xfrm>
        </p:spPr>
        <p:txBody>
          <a:bodyPr>
            <a:normAutofit/>
          </a:bodyPr>
          <a:lstStyle/>
          <a:p>
            <a:pPr algn="ctr"/>
            <a:r>
              <a:rPr lang="en-US" dirty="0"/>
              <a:t>Documentation of </a:t>
            </a:r>
            <a:r>
              <a:rPr lang="en-US" i="1" dirty="0"/>
              <a:t>In Loco Parentis</a:t>
            </a:r>
            <a:r>
              <a:rPr lang="en-US" dirty="0"/>
              <a:t> Relationship</a:t>
            </a:r>
          </a:p>
        </p:txBody>
      </p:sp>
      <p:sp>
        <p:nvSpPr>
          <p:cNvPr id="16" name="Rectangle 15">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1200564" y="2292626"/>
            <a:ext cx="6737617" cy="4399722"/>
          </a:xfrm>
        </p:spPr>
        <p:txBody>
          <a:bodyPr>
            <a:normAutofit/>
          </a:bodyPr>
          <a:lstStyle/>
          <a:p>
            <a:r>
              <a:rPr lang="en-US" sz="1600" dirty="0"/>
              <a:t>The employer’s right to documentation of family relationship is the same for an individual who asserts an</a:t>
            </a:r>
            <a:r>
              <a:rPr lang="en-US" sz="1600" i="1" dirty="0"/>
              <a:t> in loco parentis</a:t>
            </a:r>
            <a:r>
              <a:rPr lang="en-US" sz="1600" dirty="0"/>
              <a:t> relationship as it is for a biological, adoptive, foster or step-parent. </a:t>
            </a:r>
          </a:p>
          <a:p>
            <a:r>
              <a:rPr lang="en-US" sz="1600" dirty="0"/>
              <a:t>Such documentation may take the form of a simple statement asserting the relationship. For an individual who stands </a:t>
            </a:r>
            <a:r>
              <a:rPr lang="en-US" sz="1600" i="1" dirty="0"/>
              <a:t>in loco parentis</a:t>
            </a:r>
            <a:r>
              <a:rPr lang="en-US" sz="1600" dirty="0"/>
              <a:t> to a child, such statement may include, for example, the name of the child and a statement of the employee’s </a:t>
            </a:r>
            <a:r>
              <a:rPr lang="en-US" sz="1600" i="1" dirty="0"/>
              <a:t>in loco parentis</a:t>
            </a:r>
            <a:r>
              <a:rPr lang="en-US" sz="1600" dirty="0"/>
              <a:t> relationship to the child. An employee should provide sufficient information to make the employer aware of the </a:t>
            </a:r>
            <a:r>
              <a:rPr lang="en-US" sz="1600" i="1" dirty="0"/>
              <a:t>in loco parentis</a:t>
            </a:r>
            <a:r>
              <a:rPr lang="en-US" sz="1600" dirty="0"/>
              <a:t> relationship. </a:t>
            </a:r>
            <a:r>
              <a:rPr lang="en-US" sz="1600" i="1" dirty="0"/>
              <a:t>See</a:t>
            </a:r>
            <a:r>
              <a:rPr lang="en-US" sz="1600" dirty="0"/>
              <a:t> 29 CFR § 825.122</a:t>
            </a:r>
            <a:endParaRPr lang="en-US" sz="1800" b="1" dirty="0">
              <a:solidFill>
                <a:schemeClr val="tx1"/>
              </a:solidFill>
            </a:endParaRPr>
          </a:p>
        </p:txBody>
      </p:sp>
      <p:pic>
        <p:nvPicPr>
          <p:cNvPr id="2" name="Picture 1">
            <a:extLst>
              <a:ext uri="{FF2B5EF4-FFF2-40B4-BE49-F238E27FC236}">
                <a16:creationId xmlns:a16="http://schemas.microsoft.com/office/drawing/2014/main" id="{CE64C6A9-AFE4-4613-8FEB-9ABCA686842B}"/>
              </a:ext>
            </a:extLst>
          </p:cNvPr>
          <p:cNvPicPr>
            <a:picLocks noChangeAspect="1"/>
          </p:cNvPicPr>
          <p:nvPr/>
        </p:nvPicPr>
        <p:blipFill>
          <a:blip r:embed="rId2"/>
          <a:stretch>
            <a:fillRect/>
          </a:stretch>
        </p:blipFill>
        <p:spPr>
          <a:xfrm>
            <a:off x="3400425" y="5606647"/>
            <a:ext cx="2952750" cy="1552575"/>
          </a:xfrm>
          <a:prstGeom prst="rect">
            <a:avLst/>
          </a:prstGeom>
        </p:spPr>
      </p:pic>
    </p:spTree>
    <p:extLst>
      <p:ext uri="{BB962C8B-B14F-4D97-AF65-F5344CB8AC3E}">
        <p14:creationId xmlns:p14="http://schemas.microsoft.com/office/powerpoint/2010/main" val="7445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8F6DC1F-9116-4111-8F58-6FEE4E71C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6E4B1AE-C79F-4C53-9482-446EC01B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6F2F38E8-4A90-484D-B4F1-5573C5833638}"/>
              </a:ext>
            </a:extLst>
          </p:cNvPr>
          <p:cNvSpPr>
            <a:spLocks noGrp="1"/>
          </p:cNvSpPr>
          <p:nvPr>
            <p:ph type="title"/>
          </p:nvPr>
        </p:nvSpPr>
        <p:spPr>
          <a:xfrm>
            <a:off x="189689" y="1123837"/>
            <a:ext cx="2210611" cy="4601183"/>
          </a:xfrm>
        </p:spPr>
        <p:txBody>
          <a:bodyPr>
            <a:normAutofit/>
          </a:bodyPr>
          <a:lstStyle/>
          <a:p>
            <a:r>
              <a:rPr lang="en-US" dirty="0"/>
              <a:t>Rate of Pay</a:t>
            </a:r>
          </a:p>
        </p:txBody>
      </p:sp>
      <p:sp>
        <p:nvSpPr>
          <p:cNvPr id="7" name="Content Placeholder 6">
            <a:extLst>
              <a:ext uri="{FF2B5EF4-FFF2-40B4-BE49-F238E27FC236}">
                <a16:creationId xmlns:a16="http://schemas.microsoft.com/office/drawing/2014/main" id="{60407A21-4E1C-4DE1-9054-3FC047D4E44E}"/>
              </a:ext>
            </a:extLst>
          </p:cNvPr>
          <p:cNvSpPr>
            <a:spLocks noGrp="1"/>
          </p:cNvSpPr>
          <p:nvPr>
            <p:ph idx="1"/>
          </p:nvPr>
        </p:nvSpPr>
        <p:spPr>
          <a:xfrm>
            <a:off x="2901949" y="864108"/>
            <a:ext cx="3088033" cy="5112622"/>
          </a:xfrm>
        </p:spPr>
        <p:txBody>
          <a:bodyPr>
            <a:normAutofit/>
          </a:bodyPr>
          <a:lstStyle/>
          <a:p>
            <a:r>
              <a:rPr lang="en-US" sz="1600" dirty="0"/>
              <a:t>Rate of pay is 2/3 an employee’s regular to care for son or daughter whose school or place of care is closed due to COVID-19 related reasons.</a:t>
            </a:r>
          </a:p>
          <a:p>
            <a:r>
              <a:rPr lang="en-US" sz="1600" dirty="0"/>
              <a:t>For FMLA leave, the first two weeks are unpaid, but employee can elect to use sick leave under the Emergency Paid Sick Leave Act (at 2/3 regular rate) or any accrued leave (regular rate).</a:t>
            </a:r>
          </a:p>
          <a:p>
            <a:r>
              <a:rPr lang="en-US" sz="1600" dirty="0"/>
              <a:t>For the remaining ten weeks (weeks 3-12) of FMLA leave, the rate of pay = 2/3 regular rate.</a:t>
            </a:r>
          </a:p>
          <a:p>
            <a:endParaRPr lang="en-US" sz="1600" dirty="0"/>
          </a:p>
        </p:txBody>
      </p:sp>
      <p:pic>
        <p:nvPicPr>
          <p:cNvPr id="3074" name="Picture 2">
            <a:extLst>
              <a:ext uri="{FF2B5EF4-FFF2-40B4-BE49-F238E27FC236}">
                <a16:creationId xmlns:a16="http://schemas.microsoft.com/office/drawing/2014/main" id="{739FEBA7-7A8F-4683-B082-0E11F1B3BE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3590" y="2125980"/>
            <a:ext cx="2606040" cy="260604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B9BC52A-979C-4CAD-A00D-2D6E821B2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3743502"/>
      </p:ext>
    </p:extLst>
  </p:cSld>
  <p:clrMapOvr>
    <a:masterClrMapping/>
  </p:clrMapOvr>
</p:sld>
</file>

<file path=ppt/theme/theme1.xml><?xml version="1.0" encoding="utf-8"?>
<a:theme xmlns:a="http://schemas.openxmlformats.org/drawingml/2006/main" name="Fra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docProps/app.xml><?xml version="1.0" encoding="utf-8"?>
<Properties xmlns="http://schemas.openxmlformats.org/officeDocument/2006/extended-properties" xmlns:vt="http://schemas.openxmlformats.org/officeDocument/2006/docPropsVTypes">
  <TotalTime>8494</TotalTime>
  <Words>2089</Words>
  <Application>Microsoft Office PowerPoint</Application>
  <PresentationFormat>On-screen Show (4:3)</PresentationFormat>
  <Paragraphs>111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Corbel</vt:lpstr>
      <vt:lpstr>Merriweather</vt:lpstr>
      <vt:lpstr>Wingdings 2</vt:lpstr>
      <vt:lpstr>Frame</vt:lpstr>
      <vt:lpstr>Library Law:  Questions &amp; Answers September 2020</vt:lpstr>
      <vt:lpstr>Legal Disclaimer</vt:lpstr>
      <vt:lpstr>Families First Coronavirus Response Act </vt:lpstr>
      <vt:lpstr>Application to Employee with Child Care Issues</vt:lpstr>
      <vt:lpstr>Info Required from Employee</vt:lpstr>
      <vt:lpstr>Who is “son or daughter”</vt:lpstr>
      <vt:lpstr>Does Grandparent Stand In Loco Parentis?</vt:lpstr>
      <vt:lpstr>Documentation of In Loco Parentis Relationship</vt:lpstr>
      <vt:lpstr>Rate of Pay</vt:lpstr>
      <vt:lpstr>Who are Eligible Employees?</vt:lpstr>
      <vt:lpstr>What if Child is Voluntarily Kept Home from an Open School?</vt:lpstr>
      <vt:lpstr>More Info from US Dept. of Labor</vt:lpstr>
      <vt:lpstr>Collection Issues:  Effect of Bankruptcy on Library Accounts?</vt:lpstr>
      <vt:lpstr>Bankruptcy Basics</vt:lpstr>
      <vt:lpstr>Chapter 7</vt:lpstr>
      <vt:lpstr>Chapter 13</vt:lpstr>
      <vt:lpstr>Chapter 11</vt:lpstr>
      <vt:lpstr>Can debts to the library be  discharged?</vt:lpstr>
      <vt:lpstr>How Does a Parent’s Bankruptcy Affect a Juvenile Acct?</vt:lpstr>
      <vt:lpstr>One parent in BR, not the other.</vt:lpstr>
      <vt:lpstr>Borrowing privileges for non-BR  family members?</vt:lpstr>
      <vt:lpstr>Library as Host of  Virtual Events</vt:lpstr>
      <vt:lpstr>Copyright Concerns</vt:lpstr>
      <vt:lpstr>Security Precautions</vt:lpstr>
      <vt:lpstr>Participation by Minors</vt:lpstr>
      <vt:lpstr>Use of Personal Data</vt:lpstr>
      <vt:lpstr>Waiver</vt:lpstr>
      <vt:lpstr>Words of Inspiration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Law:  Questions &amp; Answers September 2020</dc:title>
  <dc:creator>Marti Minor</dc:creator>
  <cp:lastModifiedBy>Marti Minor</cp:lastModifiedBy>
  <cp:revision>14</cp:revision>
  <cp:lastPrinted>2020-09-10T17:38:18Z</cp:lastPrinted>
  <dcterms:created xsi:type="dcterms:W3CDTF">2020-09-07T19:06:57Z</dcterms:created>
  <dcterms:modified xsi:type="dcterms:W3CDTF">2020-09-14T17:27:29Z</dcterms:modified>
</cp:coreProperties>
</file>